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56" r:id="rId2"/>
    <p:sldId id="391" r:id="rId3"/>
    <p:sldId id="502" r:id="rId4"/>
    <p:sldId id="496" r:id="rId5"/>
    <p:sldId id="501" r:id="rId6"/>
    <p:sldId id="499" r:id="rId7"/>
    <p:sldId id="498" r:id="rId8"/>
    <p:sldId id="497" r:id="rId9"/>
    <p:sldId id="500" r:id="rId10"/>
    <p:sldId id="421" r:id="rId11"/>
    <p:sldId id="450" r:id="rId12"/>
    <p:sldId id="417" r:id="rId13"/>
    <p:sldId id="453" r:id="rId14"/>
    <p:sldId id="374" r:id="rId15"/>
    <p:sldId id="272" r:id="rId16"/>
    <p:sldId id="392" r:id="rId17"/>
    <p:sldId id="395" r:id="rId18"/>
    <p:sldId id="281" r:id="rId19"/>
    <p:sldId id="397" r:id="rId20"/>
    <p:sldId id="292" r:id="rId21"/>
    <p:sldId id="398" r:id="rId22"/>
    <p:sldId id="322" r:id="rId23"/>
    <p:sldId id="373" r:id="rId24"/>
    <p:sldId id="294" r:id="rId25"/>
    <p:sldId id="399" r:id="rId26"/>
    <p:sldId id="393" r:id="rId27"/>
    <p:sldId id="301" r:id="rId28"/>
    <p:sldId id="319" r:id="rId29"/>
    <p:sldId id="331" r:id="rId30"/>
    <p:sldId id="401" r:id="rId31"/>
    <p:sldId id="403" r:id="rId32"/>
    <p:sldId id="404" r:id="rId33"/>
    <p:sldId id="405" r:id="rId34"/>
    <p:sldId id="408" r:id="rId35"/>
    <p:sldId id="456" r:id="rId36"/>
    <p:sldId id="457" r:id="rId37"/>
    <p:sldId id="458" r:id="rId38"/>
    <p:sldId id="419" r:id="rId39"/>
    <p:sldId id="406" r:id="rId40"/>
    <p:sldId id="278" r:id="rId41"/>
    <p:sldId id="422" r:id="rId42"/>
    <p:sldId id="425" r:id="rId43"/>
    <p:sldId id="426" r:id="rId44"/>
    <p:sldId id="289" r:id="rId45"/>
    <p:sldId id="428" r:id="rId46"/>
    <p:sldId id="429" r:id="rId47"/>
    <p:sldId id="427" r:id="rId48"/>
    <p:sldId id="430" r:id="rId49"/>
    <p:sldId id="431" r:id="rId50"/>
    <p:sldId id="461" r:id="rId51"/>
    <p:sldId id="467" r:id="rId52"/>
    <p:sldId id="311" r:id="rId53"/>
    <p:sldId id="466" r:id="rId54"/>
    <p:sldId id="420" r:id="rId55"/>
    <p:sldId id="312" r:id="rId56"/>
    <p:sldId id="313" r:id="rId57"/>
    <p:sldId id="440" r:id="rId58"/>
    <p:sldId id="439" r:id="rId59"/>
    <p:sldId id="447" r:id="rId60"/>
    <p:sldId id="448" r:id="rId61"/>
    <p:sldId id="315" r:id="rId62"/>
    <p:sldId id="459" r:id="rId63"/>
    <p:sldId id="468" r:id="rId64"/>
    <p:sldId id="469" r:id="rId65"/>
    <p:sldId id="438" r:id="rId66"/>
    <p:sldId id="470" r:id="rId67"/>
    <p:sldId id="443" r:id="rId68"/>
    <p:sldId id="463" r:id="rId69"/>
    <p:sldId id="444" r:id="rId70"/>
    <p:sldId id="465" r:id="rId71"/>
    <p:sldId id="490" r:id="rId72"/>
    <p:sldId id="360" r:id="rId73"/>
    <p:sldId id="491" r:id="rId74"/>
    <p:sldId id="472" r:id="rId75"/>
    <p:sldId id="474" r:id="rId76"/>
    <p:sldId id="475" r:id="rId77"/>
    <p:sldId id="488" r:id="rId78"/>
    <p:sldId id="482" r:id="rId79"/>
    <p:sldId id="485" r:id="rId80"/>
    <p:sldId id="486" r:id="rId81"/>
    <p:sldId id="487" r:id="rId82"/>
    <p:sldId id="484" r:id="rId83"/>
    <p:sldId id="489" r:id="rId84"/>
    <p:sldId id="354" r:id="rId85"/>
    <p:sldId id="503" r:id="rId86"/>
    <p:sldId id="504" r:id="rId87"/>
    <p:sldId id="356" r:id="rId88"/>
    <p:sldId id="358" r:id="rId89"/>
    <p:sldId id="513" r:id="rId90"/>
    <p:sldId id="365" r:id="rId91"/>
    <p:sldId id="514" r:id="rId92"/>
    <p:sldId id="512" r:id="rId93"/>
    <p:sldId id="362" r:id="rId94"/>
    <p:sldId id="368" r:id="rId95"/>
    <p:sldId id="370" r:id="rId96"/>
    <p:sldId id="371" r:id="rId97"/>
    <p:sldId id="506" r:id="rId98"/>
    <p:sldId id="508" r:id="rId99"/>
    <p:sldId id="507" r:id="rId100"/>
    <p:sldId id="515" r:id="rId101"/>
    <p:sldId id="510" r:id="rId102"/>
    <p:sldId id="380" r:id="rId103"/>
    <p:sldId id="516" r:id="rId104"/>
    <p:sldId id="517" r:id="rId105"/>
    <p:sldId id="381" r:id="rId106"/>
    <p:sldId id="382" r:id="rId107"/>
    <p:sldId id="511" r:id="rId108"/>
    <p:sldId id="493" r:id="rId109"/>
    <p:sldId id="495"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48B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5" autoAdjust="0"/>
    <p:restoredTop sz="92939" autoAdjust="0"/>
  </p:normalViewPr>
  <p:slideViewPr>
    <p:cSldViewPr>
      <p:cViewPr varScale="1">
        <p:scale>
          <a:sx n="77" d="100"/>
          <a:sy n="77" d="100"/>
        </p:scale>
        <p:origin x="6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264E94-E094-4DC3-B5D0-CC5878278620}" type="datetimeFigureOut">
              <a:rPr lang="en-US" smtClean="0"/>
              <a:t>9/13/2016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DFBAF7-3AE2-4F22-92F7-C6C791B00F96}" type="slidenum">
              <a:rPr lang="en-US" smtClean="0"/>
              <a:t>‹#›</a:t>
            </a:fld>
            <a:endParaRPr lang="en-US"/>
          </a:p>
        </p:txBody>
      </p:sp>
    </p:spTree>
    <p:extLst>
      <p:ext uri="{BB962C8B-B14F-4D97-AF65-F5344CB8AC3E}">
        <p14:creationId xmlns:p14="http://schemas.microsoft.com/office/powerpoint/2010/main" val="1852343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a:t>
            </a:fld>
            <a:endParaRPr lang="en-US"/>
          </a:p>
        </p:txBody>
      </p:sp>
    </p:spTree>
    <p:extLst>
      <p:ext uri="{BB962C8B-B14F-4D97-AF65-F5344CB8AC3E}">
        <p14:creationId xmlns:p14="http://schemas.microsoft.com/office/powerpoint/2010/main" val="663384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16</a:t>
            </a:fld>
            <a:endParaRPr lang="en-US"/>
          </a:p>
        </p:txBody>
      </p:sp>
    </p:spTree>
    <p:extLst>
      <p:ext uri="{BB962C8B-B14F-4D97-AF65-F5344CB8AC3E}">
        <p14:creationId xmlns:p14="http://schemas.microsoft.com/office/powerpoint/2010/main" val="65089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&gt; 5</a:t>
            </a:r>
          </a:p>
          <a:p>
            <a:r>
              <a:rPr lang="en-CA" dirty="0"/>
              <a:t>[1]</a:t>
            </a:r>
            <a:r>
              <a:rPr lang="en-CA" baseline="0" dirty="0"/>
              <a:t> 5</a:t>
            </a:r>
          </a:p>
          <a:p>
            <a:r>
              <a:rPr lang="en-CA" baseline="0" dirty="0"/>
              <a:t>[1] shows position of value</a:t>
            </a:r>
          </a:p>
          <a:p>
            <a:endParaRPr lang="en-CA" baseline="0" dirty="0"/>
          </a:p>
          <a:p>
            <a:r>
              <a:rPr lang="en-CA" baseline="0" dirty="0"/>
              <a:t>&gt; 1:10 # : means from one to ten</a:t>
            </a:r>
          </a:p>
          <a:p>
            <a:r>
              <a:rPr lang="en-CA" baseline="0" dirty="0"/>
              <a:t>** actually do 1:100 to show positions</a:t>
            </a:r>
          </a:p>
          <a:p>
            <a:endParaRPr lang="en-CA" baseline="0" dirty="0"/>
          </a:p>
          <a:p>
            <a:r>
              <a:rPr lang="en-CA" baseline="0" dirty="0"/>
              <a:t>If it’s busy, don’t do anything.</a:t>
            </a:r>
          </a:p>
          <a:p>
            <a:r>
              <a:rPr lang="en-CA" baseline="0" dirty="0"/>
              <a:t>If it’s waiting, either hit escape to cancel or figure out what it’s waiting for and do that. (We’ll see an example of this soon)</a:t>
            </a:r>
          </a:p>
        </p:txBody>
      </p:sp>
      <p:sp>
        <p:nvSpPr>
          <p:cNvPr id="4" name="Slide Number Placeholder 3"/>
          <p:cNvSpPr>
            <a:spLocks noGrp="1"/>
          </p:cNvSpPr>
          <p:nvPr>
            <p:ph type="sldNum" sz="quarter" idx="10"/>
          </p:nvPr>
        </p:nvSpPr>
        <p:spPr/>
        <p:txBody>
          <a:bodyPr/>
          <a:lstStyle/>
          <a:p>
            <a:fld id="{26DFBAF7-3AE2-4F22-92F7-C6C791B00F96}" type="slidenum">
              <a:rPr lang="en-US" smtClean="0"/>
              <a:t>17</a:t>
            </a:fld>
            <a:endParaRPr lang="en-US"/>
          </a:p>
        </p:txBody>
      </p:sp>
    </p:spTree>
    <p:extLst>
      <p:ext uri="{BB962C8B-B14F-4D97-AF65-F5344CB8AC3E}">
        <p14:creationId xmlns:p14="http://schemas.microsoft.com/office/powerpoint/2010/main" val="356177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Do this in the console; note that this</a:t>
            </a:r>
            <a:r>
              <a:rPr lang="en-CA" baseline="0" dirty="0"/>
              <a:t> code isn’t “saved” anywhere, but is accessible via the History tab.</a:t>
            </a:r>
            <a:endParaRPr lang="en-CA"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18</a:t>
            </a:fld>
            <a:endParaRPr lang="en-US"/>
          </a:p>
        </p:txBody>
      </p:sp>
    </p:spTree>
    <p:extLst>
      <p:ext uri="{BB962C8B-B14F-4D97-AF65-F5344CB8AC3E}">
        <p14:creationId xmlns:p14="http://schemas.microsoft.com/office/powerpoint/2010/main" val="349599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Like a calculator, R can also deal with more complex math operations, like ln, log, and square root. R achieves this using </a:t>
            </a:r>
            <a:r>
              <a:rPr lang="en-CA" b="1" baseline="0" dirty="0"/>
              <a:t>functions</a:t>
            </a:r>
            <a:r>
              <a:rPr lang="en-CA" b="0" baseline="0" dirty="0"/>
              <a:t>. You can easily recognize a function because it has a function name followed by round brackets. Note that R isn’t always straightforward, using log() to find ln and log10() to find log.</a:t>
            </a:r>
            <a:endParaRPr lang="en-CA"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19</a:t>
            </a:fld>
            <a:endParaRPr lang="en-US"/>
          </a:p>
        </p:txBody>
      </p:sp>
    </p:spTree>
    <p:extLst>
      <p:ext uri="{BB962C8B-B14F-4D97-AF65-F5344CB8AC3E}">
        <p14:creationId xmlns:p14="http://schemas.microsoft.com/office/powerpoint/2010/main" val="381783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how functions work.</a:t>
            </a:r>
            <a:r>
              <a:rPr lang="en-CA" baseline="0" dirty="0"/>
              <a:t> They do things in R. This is how they are set up. Name, brackets, one or more arguments inside the brackets.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20</a:t>
            </a:fld>
            <a:endParaRPr lang="en-US"/>
          </a:p>
        </p:txBody>
      </p:sp>
    </p:spTree>
    <p:extLst>
      <p:ext uri="{BB962C8B-B14F-4D97-AF65-F5344CB8AC3E}">
        <p14:creationId xmlns:p14="http://schemas.microsoft.com/office/powerpoint/2010/main" val="1247786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baseline="0" dirty="0"/>
              <a:t>R has specialized functions for standard mathematical functions.</a:t>
            </a:r>
          </a:p>
          <a:p>
            <a:r>
              <a:rPr lang="en-CA" b="0" baseline="0" dirty="0"/>
              <a:t>Note: R isn’t always straightforward… uses log() to find ln and log10() to find log10!</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21</a:t>
            </a:fld>
            <a:endParaRPr lang="en-US"/>
          </a:p>
        </p:txBody>
      </p:sp>
    </p:spTree>
    <p:extLst>
      <p:ext uri="{BB962C8B-B14F-4D97-AF65-F5344CB8AC3E}">
        <p14:creationId xmlns:p14="http://schemas.microsoft.com/office/powerpoint/2010/main" val="43891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example, here</a:t>
            </a:r>
            <a:r>
              <a:rPr lang="en-CA" baseline="0" dirty="0"/>
              <a:t> we see the function called </a:t>
            </a:r>
            <a:r>
              <a:rPr lang="en-CA" baseline="0" dirty="0" err="1"/>
              <a:t>sqrt</a:t>
            </a:r>
            <a:r>
              <a:rPr lang="en-CA" baseline="0" dirty="0"/>
              <a:t>. By putting a value inside the round brackets, as an argument, we are telling R to give us the square root of the argument, here 81 gives us 9.</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22</a:t>
            </a:fld>
            <a:endParaRPr lang="en-US"/>
          </a:p>
        </p:txBody>
      </p:sp>
    </p:spTree>
    <p:extLst>
      <p:ext uri="{BB962C8B-B14F-4D97-AF65-F5344CB8AC3E}">
        <p14:creationId xmlns:p14="http://schemas.microsoft.com/office/powerpoint/2010/main" val="395951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Of course, in this</a:t>
            </a:r>
            <a:r>
              <a:rPr lang="en-CA" baseline="0" dirty="0"/>
              <a:t> particular function, only numeric values will work – if you tried to find the square root of “a”, R gives you an error report. We’ll go over some of the different types later.</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23</a:t>
            </a:fld>
            <a:endParaRPr lang="en-US"/>
          </a:p>
        </p:txBody>
      </p:sp>
    </p:spTree>
    <p:extLst>
      <p:ext uri="{BB962C8B-B14F-4D97-AF65-F5344CB8AC3E}">
        <p14:creationId xmlns:p14="http://schemas.microsoft.com/office/powerpoint/2010/main" val="351401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also use functions inside of functions, layering and</a:t>
            </a:r>
            <a:r>
              <a:rPr lang="en-CA" baseline="0" dirty="0"/>
              <a:t> arranging them however you need!</a:t>
            </a:r>
          </a:p>
          <a:p>
            <a:r>
              <a:rPr lang="en-CA" baseline="0" dirty="0"/>
              <a:t>Make sure that for each function, you have the appropriate open and close brackets. ( )</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24</a:t>
            </a:fld>
            <a:endParaRPr lang="en-US"/>
          </a:p>
        </p:txBody>
      </p:sp>
    </p:spTree>
    <p:extLst>
      <p:ext uri="{BB962C8B-B14F-4D97-AF65-F5344CB8AC3E}">
        <p14:creationId xmlns:p14="http://schemas.microsoft.com/office/powerpoint/2010/main" val="1162935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Multiple arguments: we’ll se more of this as we move on.</a:t>
            </a:r>
          </a:p>
          <a:p>
            <a:r>
              <a:rPr lang="en-CA" dirty="0"/>
              <a:t>- not going to learn how to build functions today, as</a:t>
            </a:r>
            <a:r>
              <a:rPr lang="en-CA" baseline="0" dirty="0"/>
              <a:t> its rather advanced, but if you’d like to learn how, or stumble across a scenario where it is necessary, come see me.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25</a:t>
            </a:fld>
            <a:endParaRPr lang="en-US"/>
          </a:p>
        </p:txBody>
      </p:sp>
    </p:spTree>
    <p:extLst>
      <p:ext uri="{BB962C8B-B14F-4D97-AF65-F5344CB8AC3E}">
        <p14:creationId xmlns:p14="http://schemas.microsoft.com/office/powerpoint/2010/main" val="3250404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Update as data changes</a:t>
            </a:r>
          </a:p>
          <a:p>
            <a:r>
              <a:rPr lang="en-CA" dirty="0"/>
              <a:t>Report generating</a:t>
            </a:r>
          </a:p>
        </p:txBody>
      </p:sp>
      <p:sp>
        <p:nvSpPr>
          <p:cNvPr id="4" name="Slide Number Placeholder 3"/>
          <p:cNvSpPr>
            <a:spLocks noGrp="1"/>
          </p:cNvSpPr>
          <p:nvPr>
            <p:ph type="sldNum" sz="quarter" idx="10"/>
          </p:nvPr>
        </p:nvSpPr>
        <p:spPr/>
        <p:txBody>
          <a:bodyPr/>
          <a:lstStyle/>
          <a:p>
            <a:fld id="{26DFBAF7-3AE2-4F22-92F7-C6C791B00F96}" type="slidenum">
              <a:rPr lang="en-US" smtClean="0"/>
              <a:t>4</a:t>
            </a:fld>
            <a:endParaRPr lang="en-US"/>
          </a:p>
        </p:txBody>
      </p:sp>
    </p:spTree>
    <p:extLst>
      <p:ext uri="{BB962C8B-B14F-4D97-AF65-F5344CB8AC3E}">
        <p14:creationId xmlns:p14="http://schemas.microsoft.com/office/powerpoint/2010/main" val="3675909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Show how to install packages</a:t>
            </a:r>
          </a:p>
          <a:p>
            <a:pPr marL="171450" indent="-171450">
              <a:buFontTx/>
              <a:buChar char="-"/>
            </a:pPr>
            <a:r>
              <a:rPr lang="en-CA" dirty="0"/>
              <a:t>Show how to load packages:</a:t>
            </a:r>
            <a:r>
              <a:rPr lang="en-CA" baseline="0" dirty="0"/>
              <a:t> checking the box (car) or by using library(</a:t>
            </a:r>
            <a:r>
              <a:rPr lang="en-CA" baseline="0" dirty="0" err="1"/>
              <a:t>gridExtra</a:t>
            </a:r>
            <a:r>
              <a:rPr lang="en-CA" baseline="0" dirty="0"/>
              <a:t>). What are the benefits of each?</a:t>
            </a:r>
          </a:p>
          <a:p>
            <a:pPr marL="628650" lvl="1" indent="-171450">
              <a:buFontTx/>
              <a:buChar char="-"/>
            </a:pPr>
            <a:r>
              <a:rPr lang="en-CA" baseline="0" dirty="0"/>
              <a:t>You will soon find out that if you need multiple packages loaded for your code to work, you don’t want to search your list and check each box every time you want to use your script. Instead, use library() and include it in your script so that they are automatically loaded! (We’ll go back to the ins and outs of this process a little later)</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26</a:t>
            </a:fld>
            <a:endParaRPr lang="en-US"/>
          </a:p>
        </p:txBody>
      </p:sp>
    </p:spTree>
    <p:extLst>
      <p:ext uri="{BB962C8B-B14F-4D97-AF65-F5344CB8AC3E}">
        <p14:creationId xmlns:p14="http://schemas.microsoft.com/office/powerpoint/2010/main" val="4290351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thousands of functions, and you won’t always remember what arguments a function is looking for, or how exactly it works. Although there is a vast R</a:t>
            </a:r>
            <a:r>
              <a:rPr lang="en-CA" baseline="0" dirty="0"/>
              <a:t> community online, you should start your query by looking at the R help page for the function. You can do this directly from </a:t>
            </a:r>
            <a:r>
              <a:rPr lang="en-CA" baseline="0" dirty="0" err="1"/>
              <a:t>Rstudio</a:t>
            </a:r>
            <a:r>
              <a:rPr lang="en-CA" baseline="0" dirty="0"/>
              <a:t>. Show them sum() and work out how it is done.</a:t>
            </a:r>
          </a:p>
          <a:p>
            <a:r>
              <a:rPr lang="en-CA" baseline="0" dirty="0"/>
              <a:t>Note: multiple arguments, na.rm=FALSE means that the name of that argument is “na.rm” and the default value for the argument is “FALSE”. In the description, we see what the argument does and note that we’re going to be dealing with this specifically, later on.</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27</a:t>
            </a:fld>
            <a:endParaRPr lang="en-US"/>
          </a:p>
        </p:txBody>
      </p:sp>
    </p:spTree>
    <p:extLst>
      <p:ext uri="{BB962C8B-B14F-4D97-AF65-F5344CB8AC3E}">
        <p14:creationId xmlns:p14="http://schemas.microsoft.com/office/powerpoint/2010/main" val="19466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Timing: 3 minutes + until packages are loaded</a:t>
            </a:r>
          </a:p>
        </p:txBody>
      </p:sp>
      <p:sp>
        <p:nvSpPr>
          <p:cNvPr id="4" name="Slide Number Placeholder 3"/>
          <p:cNvSpPr>
            <a:spLocks noGrp="1"/>
          </p:cNvSpPr>
          <p:nvPr>
            <p:ph type="sldNum" sz="quarter" idx="10"/>
          </p:nvPr>
        </p:nvSpPr>
        <p:spPr/>
        <p:txBody>
          <a:bodyPr/>
          <a:lstStyle/>
          <a:p>
            <a:fld id="{26DFBAF7-3AE2-4F22-92F7-C6C791B00F96}" type="slidenum">
              <a:rPr lang="en-US" smtClean="0"/>
              <a:t>28</a:t>
            </a:fld>
            <a:endParaRPr lang="en-US"/>
          </a:p>
        </p:txBody>
      </p:sp>
    </p:spTree>
    <p:extLst>
      <p:ext uri="{BB962C8B-B14F-4D97-AF65-F5344CB8AC3E}">
        <p14:creationId xmlns:p14="http://schemas.microsoft.com/office/powerpoint/2010/main" val="1363861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Quite often, we don’t want to type out a</a:t>
            </a:r>
            <a:r>
              <a:rPr lang="en-CA" baseline="0" dirty="0"/>
              <a:t> value or a set of values repeatedly. Instead, we want to be able to put these values into a container and give it a name that we can use to quickly call on later.</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29</a:t>
            </a:fld>
            <a:endParaRPr lang="en-US"/>
          </a:p>
        </p:txBody>
      </p:sp>
    </p:spTree>
    <p:extLst>
      <p:ext uri="{BB962C8B-B14F-4D97-AF65-F5344CB8AC3E}">
        <p14:creationId xmlns:p14="http://schemas.microsoft.com/office/powerpoint/2010/main" val="1511707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Pi is a built in scalar</a:t>
            </a:r>
          </a:p>
        </p:txBody>
      </p:sp>
      <p:sp>
        <p:nvSpPr>
          <p:cNvPr id="4" name="Slide Number Placeholder 3"/>
          <p:cNvSpPr>
            <a:spLocks noGrp="1"/>
          </p:cNvSpPr>
          <p:nvPr>
            <p:ph type="sldNum" sz="quarter" idx="10"/>
          </p:nvPr>
        </p:nvSpPr>
        <p:spPr/>
        <p:txBody>
          <a:bodyPr/>
          <a:lstStyle/>
          <a:p>
            <a:fld id="{26DFBAF7-3AE2-4F22-92F7-C6C791B00F96}" type="slidenum">
              <a:rPr lang="en-US" smtClean="0"/>
              <a:t>30</a:t>
            </a:fld>
            <a:endParaRPr lang="en-US"/>
          </a:p>
        </p:txBody>
      </p:sp>
    </p:spTree>
    <p:extLst>
      <p:ext uri="{BB962C8B-B14F-4D97-AF65-F5344CB8AC3E}">
        <p14:creationId xmlns:p14="http://schemas.microsoft.com/office/powerpoint/2010/main" val="48767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&lt;- assigns a value</a:t>
            </a:r>
          </a:p>
          <a:p>
            <a:r>
              <a:rPr lang="en-CA" dirty="0"/>
              <a:t>Note</a:t>
            </a:r>
            <a:r>
              <a:rPr lang="en-CA" baseline="0" dirty="0"/>
              <a:t> that = does the same thing, but best practice is to use &lt;- … we can get into it if you like, but I’m asking you to just trust me on that. It is for a couple very good reasons, but everyone will have their own opinion and coding habits.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31</a:t>
            </a:fld>
            <a:endParaRPr lang="en-US"/>
          </a:p>
        </p:txBody>
      </p:sp>
    </p:spTree>
    <p:extLst>
      <p:ext uri="{BB962C8B-B14F-4D97-AF65-F5344CB8AC3E}">
        <p14:creationId xmlns:p14="http://schemas.microsoft.com/office/powerpoint/2010/main" val="3620037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Letters is a built-in vector</a:t>
            </a:r>
          </a:p>
        </p:txBody>
      </p:sp>
      <p:sp>
        <p:nvSpPr>
          <p:cNvPr id="4" name="Slide Number Placeholder 3"/>
          <p:cNvSpPr>
            <a:spLocks noGrp="1"/>
          </p:cNvSpPr>
          <p:nvPr>
            <p:ph type="sldNum" sz="quarter" idx="10"/>
          </p:nvPr>
        </p:nvSpPr>
        <p:spPr/>
        <p:txBody>
          <a:bodyPr/>
          <a:lstStyle/>
          <a:p>
            <a:fld id="{26DFBAF7-3AE2-4F22-92F7-C6C791B00F96}" type="slidenum">
              <a:rPr lang="en-US" smtClean="0"/>
              <a:t>32</a:t>
            </a:fld>
            <a:endParaRPr lang="en-US"/>
          </a:p>
        </p:txBody>
      </p:sp>
    </p:spTree>
    <p:extLst>
      <p:ext uri="{BB962C8B-B14F-4D97-AF65-F5344CB8AC3E}">
        <p14:creationId xmlns:p14="http://schemas.microsoft.com/office/powerpoint/2010/main" val="1298909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  is a simple function that essentially combines or concatenates values</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33</a:t>
            </a:fld>
            <a:endParaRPr lang="en-US"/>
          </a:p>
        </p:txBody>
      </p:sp>
    </p:spTree>
    <p:extLst>
      <p:ext uri="{BB962C8B-B14F-4D97-AF65-F5344CB8AC3E}">
        <p14:creationId xmlns:p14="http://schemas.microsoft.com/office/powerpoint/2010/main" val="3174506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34</a:t>
            </a:fld>
            <a:endParaRPr lang="en-US"/>
          </a:p>
        </p:txBody>
      </p:sp>
    </p:spTree>
    <p:extLst>
      <p:ext uri="{BB962C8B-B14F-4D97-AF65-F5344CB8AC3E}">
        <p14:creationId xmlns:p14="http://schemas.microsoft.com/office/powerpoint/2010/main" val="2626761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35</a:t>
            </a:fld>
            <a:endParaRPr lang="en-US"/>
          </a:p>
        </p:txBody>
      </p:sp>
    </p:spTree>
    <p:extLst>
      <p:ext uri="{BB962C8B-B14F-4D97-AF65-F5344CB8AC3E}">
        <p14:creationId xmlns:p14="http://schemas.microsoft.com/office/powerpoint/2010/main" val="43817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Update as data changes</a:t>
            </a:r>
          </a:p>
          <a:p>
            <a:r>
              <a:rPr lang="en-CA" dirty="0"/>
              <a:t>Report generating</a:t>
            </a:r>
          </a:p>
        </p:txBody>
      </p:sp>
      <p:sp>
        <p:nvSpPr>
          <p:cNvPr id="4" name="Slide Number Placeholder 3"/>
          <p:cNvSpPr>
            <a:spLocks noGrp="1"/>
          </p:cNvSpPr>
          <p:nvPr>
            <p:ph type="sldNum" sz="quarter" idx="10"/>
          </p:nvPr>
        </p:nvSpPr>
        <p:spPr/>
        <p:txBody>
          <a:bodyPr/>
          <a:lstStyle/>
          <a:p>
            <a:fld id="{26DFBAF7-3AE2-4F22-92F7-C6C791B00F96}" type="slidenum">
              <a:rPr lang="en-US" smtClean="0"/>
              <a:t>5</a:t>
            </a:fld>
            <a:endParaRPr lang="en-US"/>
          </a:p>
        </p:txBody>
      </p:sp>
    </p:spTree>
    <p:extLst>
      <p:ext uri="{BB962C8B-B14F-4D97-AF65-F5344CB8AC3E}">
        <p14:creationId xmlns:p14="http://schemas.microsoft.com/office/powerpoint/2010/main" val="3761229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36</a:t>
            </a:fld>
            <a:endParaRPr lang="en-US"/>
          </a:p>
        </p:txBody>
      </p:sp>
    </p:spTree>
    <p:extLst>
      <p:ext uri="{BB962C8B-B14F-4D97-AF65-F5344CB8AC3E}">
        <p14:creationId xmlns:p14="http://schemas.microsoft.com/office/powerpoint/2010/main" val="1439686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37</a:t>
            </a:fld>
            <a:endParaRPr lang="en-US"/>
          </a:p>
        </p:txBody>
      </p:sp>
    </p:spTree>
    <p:extLst>
      <p:ext uri="{BB962C8B-B14F-4D97-AF65-F5344CB8AC3E}">
        <p14:creationId xmlns:p14="http://schemas.microsoft.com/office/powerpoint/2010/main" val="1636081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 minutes</a:t>
            </a:r>
          </a:p>
        </p:txBody>
      </p:sp>
      <p:sp>
        <p:nvSpPr>
          <p:cNvPr id="4" name="Slide Number Placeholder 3"/>
          <p:cNvSpPr>
            <a:spLocks noGrp="1"/>
          </p:cNvSpPr>
          <p:nvPr>
            <p:ph type="sldNum" sz="quarter" idx="10"/>
          </p:nvPr>
        </p:nvSpPr>
        <p:spPr/>
        <p:txBody>
          <a:bodyPr/>
          <a:lstStyle/>
          <a:p>
            <a:fld id="{26DFBAF7-3AE2-4F22-92F7-C6C791B00F96}" type="slidenum">
              <a:rPr lang="en-US" smtClean="0"/>
              <a:t>39</a:t>
            </a:fld>
            <a:endParaRPr lang="en-US"/>
          </a:p>
        </p:txBody>
      </p:sp>
    </p:spTree>
    <p:extLst>
      <p:ext uri="{BB962C8B-B14F-4D97-AF65-F5344CB8AC3E}">
        <p14:creationId xmlns:p14="http://schemas.microsoft.com/office/powerpoint/2010/main" val="3564620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40</a:t>
            </a:fld>
            <a:endParaRPr lang="en-US"/>
          </a:p>
        </p:txBody>
      </p:sp>
    </p:spTree>
    <p:extLst>
      <p:ext uri="{BB962C8B-B14F-4D97-AF65-F5344CB8AC3E}">
        <p14:creationId xmlns:p14="http://schemas.microsoft.com/office/powerpoint/2010/main" val="2419371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6DFBAF7-3AE2-4F22-92F7-C6C791B00F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55528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6DFBAF7-3AE2-4F22-92F7-C6C791B00F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93795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6DFBAF7-3AE2-4F22-92F7-C6C791B00F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12505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5 minutes</a:t>
            </a:r>
          </a:p>
        </p:txBody>
      </p:sp>
      <p:sp>
        <p:nvSpPr>
          <p:cNvPr id="4" name="Slide Number Placeholder 3"/>
          <p:cNvSpPr>
            <a:spLocks noGrp="1"/>
          </p:cNvSpPr>
          <p:nvPr>
            <p:ph type="sldNum" sz="quarter" idx="10"/>
          </p:nvPr>
        </p:nvSpPr>
        <p:spPr/>
        <p:txBody>
          <a:bodyPr/>
          <a:lstStyle/>
          <a:p>
            <a:fld id="{26DFBAF7-3AE2-4F22-92F7-C6C791B00F96}" type="slidenum">
              <a:rPr lang="en-US" smtClean="0"/>
              <a:t>49</a:t>
            </a:fld>
            <a:endParaRPr lang="en-US"/>
          </a:p>
        </p:txBody>
      </p:sp>
    </p:spTree>
    <p:extLst>
      <p:ext uri="{BB962C8B-B14F-4D97-AF65-F5344CB8AC3E}">
        <p14:creationId xmlns:p14="http://schemas.microsoft.com/office/powerpoint/2010/main" val="2910774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52</a:t>
            </a:fld>
            <a:endParaRPr lang="en-US"/>
          </a:p>
        </p:txBody>
      </p:sp>
    </p:spTree>
    <p:extLst>
      <p:ext uri="{BB962C8B-B14F-4D97-AF65-F5344CB8AC3E}">
        <p14:creationId xmlns:p14="http://schemas.microsoft.com/office/powerpoint/2010/main" val="758991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baseline="0" dirty="0"/>
              <a:t>To Do: Create mydata.txt that has the common data issues described in the following slides (NOT the importing issues)</a:t>
            </a:r>
          </a:p>
        </p:txBody>
      </p:sp>
      <p:sp>
        <p:nvSpPr>
          <p:cNvPr id="4" name="Slide Number Placeholder 3"/>
          <p:cNvSpPr>
            <a:spLocks noGrp="1"/>
          </p:cNvSpPr>
          <p:nvPr>
            <p:ph type="sldNum" sz="quarter" idx="10"/>
          </p:nvPr>
        </p:nvSpPr>
        <p:spPr/>
        <p:txBody>
          <a:bodyPr/>
          <a:lstStyle/>
          <a:p>
            <a:fld id="{26DFBAF7-3AE2-4F22-92F7-C6C791B00F96}" type="slidenum">
              <a:rPr lang="en-US" smtClean="0"/>
              <a:t>54</a:t>
            </a:fld>
            <a:endParaRPr lang="en-US"/>
          </a:p>
        </p:txBody>
      </p:sp>
    </p:spTree>
    <p:extLst>
      <p:ext uri="{BB962C8B-B14F-4D97-AF65-F5344CB8AC3E}">
        <p14:creationId xmlns:p14="http://schemas.microsoft.com/office/powerpoint/2010/main" val="126262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Update as data changes</a:t>
            </a:r>
          </a:p>
          <a:p>
            <a:r>
              <a:rPr lang="en-CA" dirty="0"/>
              <a:t>Report generating</a:t>
            </a:r>
          </a:p>
        </p:txBody>
      </p:sp>
      <p:sp>
        <p:nvSpPr>
          <p:cNvPr id="4" name="Slide Number Placeholder 3"/>
          <p:cNvSpPr>
            <a:spLocks noGrp="1"/>
          </p:cNvSpPr>
          <p:nvPr>
            <p:ph type="sldNum" sz="quarter" idx="10"/>
          </p:nvPr>
        </p:nvSpPr>
        <p:spPr/>
        <p:txBody>
          <a:bodyPr/>
          <a:lstStyle/>
          <a:p>
            <a:fld id="{26DFBAF7-3AE2-4F22-92F7-C6C791B00F96}" type="slidenum">
              <a:rPr lang="en-US" smtClean="0"/>
              <a:t>6</a:t>
            </a:fld>
            <a:endParaRPr lang="en-US"/>
          </a:p>
        </p:txBody>
      </p:sp>
    </p:spTree>
    <p:extLst>
      <p:ext uri="{BB962C8B-B14F-4D97-AF65-F5344CB8AC3E}">
        <p14:creationId xmlns:p14="http://schemas.microsoft.com/office/powerpoint/2010/main" val="3611784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55</a:t>
            </a:fld>
            <a:endParaRPr lang="en-US"/>
          </a:p>
        </p:txBody>
      </p:sp>
    </p:spTree>
    <p:extLst>
      <p:ext uri="{BB962C8B-B14F-4D97-AF65-F5344CB8AC3E}">
        <p14:creationId xmlns:p14="http://schemas.microsoft.com/office/powerpoint/2010/main" val="1214425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56</a:t>
            </a:fld>
            <a:endParaRPr lang="en-US"/>
          </a:p>
        </p:txBody>
      </p:sp>
    </p:spTree>
    <p:extLst>
      <p:ext uri="{BB962C8B-B14F-4D97-AF65-F5344CB8AC3E}">
        <p14:creationId xmlns:p14="http://schemas.microsoft.com/office/powerpoint/2010/main" val="2918254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MOVE MODES TO R BASICS</a:t>
            </a:r>
          </a:p>
        </p:txBody>
      </p:sp>
      <p:sp>
        <p:nvSpPr>
          <p:cNvPr id="4" name="Slide Number Placeholder 3"/>
          <p:cNvSpPr>
            <a:spLocks noGrp="1"/>
          </p:cNvSpPr>
          <p:nvPr>
            <p:ph type="sldNum" sz="quarter" idx="10"/>
          </p:nvPr>
        </p:nvSpPr>
        <p:spPr/>
        <p:txBody>
          <a:bodyPr/>
          <a:lstStyle/>
          <a:p>
            <a:fld id="{26DFBAF7-3AE2-4F22-92F7-C6C791B00F96}" type="slidenum">
              <a:rPr lang="en-US" smtClean="0"/>
              <a:t>57</a:t>
            </a:fld>
            <a:endParaRPr lang="en-US"/>
          </a:p>
        </p:txBody>
      </p:sp>
    </p:spTree>
    <p:extLst>
      <p:ext uri="{BB962C8B-B14F-4D97-AF65-F5344CB8AC3E}">
        <p14:creationId xmlns:p14="http://schemas.microsoft.com/office/powerpoint/2010/main" val="1467351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1200" dirty="0"/>
              <a:t>whitespaces (e.g. 5 versus 5_ will be read as two different values)</a:t>
            </a:r>
          </a:p>
          <a:p>
            <a:pPr marL="342900" indent="-342900">
              <a:buFontTx/>
              <a:buChar char="-"/>
            </a:pPr>
            <a:r>
              <a:rPr lang="en-US" sz="1200" dirty="0"/>
              <a:t>upper and lower case characters are read differently</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58</a:t>
            </a:fld>
            <a:endParaRPr lang="en-US"/>
          </a:p>
        </p:txBody>
      </p:sp>
    </p:spTree>
    <p:extLst>
      <p:ext uri="{BB962C8B-B14F-4D97-AF65-F5344CB8AC3E}">
        <p14:creationId xmlns:p14="http://schemas.microsoft.com/office/powerpoint/2010/main" val="13075692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59</a:t>
            </a:fld>
            <a:endParaRPr lang="en-US"/>
          </a:p>
        </p:txBody>
      </p:sp>
    </p:spTree>
    <p:extLst>
      <p:ext uri="{BB962C8B-B14F-4D97-AF65-F5344CB8AC3E}">
        <p14:creationId xmlns:p14="http://schemas.microsoft.com/office/powerpoint/2010/main" val="2699168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26DFBAF7-3AE2-4F22-92F7-C6C791B00F96}" type="slidenum">
              <a:rPr lang="en-US" smtClean="0"/>
              <a:t>60</a:t>
            </a:fld>
            <a:endParaRPr lang="en-US"/>
          </a:p>
        </p:txBody>
      </p:sp>
    </p:spTree>
    <p:extLst>
      <p:ext uri="{BB962C8B-B14F-4D97-AF65-F5344CB8AC3E}">
        <p14:creationId xmlns:p14="http://schemas.microsoft.com/office/powerpoint/2010/main" val="3930734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1200" dirty="0"/>
              <a:t>whitespaces (e.g. 5 versus 5_ will be read as two different values)</a:t>
            </a:r>
          </a:p>
          <a:p>
            <a:pPr marL="342900" indent="-342900">
              <a:buFontTx/>
              <a:buChar char="-"/>
            </a:pPr>
            <a:r>
              <a:rPr lang="en-US" sz="1200" dirty="0"/>
              <a:t>upper and lower case characters are read differently</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70</a:t>
            </a:fld>
            <a:endParaRPr lang="en-US"/>
          </a:p>
        </p:txBody>
      </p:sp>
    </p:spTree>
    <p:extLst>
      <p:ext uri="{BB962C8B-B14F-4D97-AF65-F5344CB8AC3E}">
        <p14:creationId xmlns:p14="http://schemas.microsoft.com/office/powerpoint/2010/main" val="3432428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20 slides + 3 exercises</a:t>
            </a:r>
          </a:p>
        </p:txBody>
      </p:sp>
      <p:sp>
        <p:nvSpPr>
          <p:cNvPr id="4" name="Slide Number Placeholder 3"/>
          <p:cNvSpPr>
            <a:spLocks noGrp="1"/>
          </p:cNvSpPr>
          <p:nvPr>
            <p:ph type="sldNum" sz="quarter" idx="10"/>
          </p:nvPr>
        </p:nvSpPr>
        <p:spPr/>
        <p:txBody>
          <a:bodyPr/>
          <a:lstStyle/>
          <a:p>
            <a:fld id="{26DFBAF7-3AE2-4F22-92F7-C6C791B00F96}" type="slidenum">
              <a:rPr lang="en-US" smtClean="0"/>
              <a:t>75</a:t>
            </a:fld>
            <a:endParaRPr lang="en-US"/>
          </a:p>
        </p:txBody>
      </p:sp>
    </p:spTree>
    <p:extLst>
      <p:ext uri="{BB962C8B-B14F-4D97-AF65-F5344CB8AC3E}">
        <p14:creationId xmlns:p14="http://schemas.microsoft.com/office/powerpoint/2010/main" val="42855279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base : : table( )</a:t>
            </a:r>
          </a:p>
          <a:p>
            <a:r>
              <a:rPr lang="en-CA" dirty="0" err="1"/>
              <a:t>doBy</a:t>
            </a:r>
            <a:r>
              <a:rPr lang="en-CA" dirty="0"/>
              <a:t> : : </a:t>
            </a:r>
            <a:r>
              <a:rPr lang="en-CA" dirty="0" err="1"/>
              <a:t>summaryBy</a:t>
            </a:r>
            <a:r>
              <a:rPr lang="en-CA" dirty="0"/>
              <a:t>( )</a:t>
            </a:r>
          </a:p>
          <a:p>
            <a:r>
              <a:rPr lang="en-CA" dirty="0" err="1"/>
              <a:t>dplyr</a:t>
            </a:r>
            <a:r>
              <a:rPr lang="en-CA" dirty="0"/>
              <a:t> : : summarize( )</a:t>
            </a:r>
          </a:p>
        </p:txBody>
      </p:sp>
      <p:sp>
        <p:nvSpPr>
          <p:cNvPr id="4" name="Slide Number Placeholder 3"/>
          <p:cNvSpPr>
            <a:spLocks noGrp="1"/>
          </p:cNvSpPr>
          <p:nvPr>
            <p:ph type="sldNum" sz="quarter" idx="10"/>
          </p:nvPr>
        </p:nvSpPr>
        <p:spPr/>
        <p:txBody>
          <a:bodyPr/>
          <a:lstStyle/>
          <a:p>
            <a:fld id="{26DFBAF7-3AE2-4F22-92F7-C6C791B00F96}" type="slidenum">
              <a:rPr lang="en-US" smtClean="0"/>
              <a:t>77</a:t>
            </a:fld>
            <a:endParaRPr lang="en-US"/>
          </a:p>
        </p:txBody>
      </p:sp>
    </p:spTree>
    <p:extLst>
      <p:ext uri="{BB962C8B-B14F-4D97-AF65-F5344CB8AC3E}">
        <p14:creationId xmlns:p14="http://schemas.microsoft.com/office/powerpoint/2010/main" val="3720739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20 slides + 3 exercises</a:t>
            </a:r>
          </a:p>
        </p:txBody>
      </p:sp>
      <p:sp>
        <p:nvSpPr>
          <p:cNvPr id="4" name="Slide Number Placeholder 3"/>
          <p:cNvSpPr>
            <a:spLocks noGrp="1"/>
          </p:cNvSpPr>
          <p:nvPr>
            <p:ph type="sldNum" sz="quarter" idx="10"/>
          </p:nvPr>
        </p:nvSpPr>
        <p:spPr/>
        <p:txBody>
          <a:bodyPr/>
          <a:lstStyle/>
          <a:p>
            <a:fld id="{26DFBAF7-3AE2-4F22-92F7-C6C791B00F96}" type="slidenum">
              <a:rPr lang="en-US" smtClean="0"/>
              <a:t>82</a:t>
            </a:fld>
            <a:endParaRPr lang="en-US"/>
          </a:p>
        </p:txBody>
      </p:sp>
    </p:spTree>
    <p:extLst>
      <p:ext uri="{BB962C8B-B14F-4D97-AF65-F5344CB8AC3E}">
        <p14:creationId xmlns:p14="http://schemas.microsoft.com/office/powerpoint/2010/main" val="57571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Interactive</a:t>
            </a:r>
          </a:p>
          <a:p>
            <a:r>
              <a:rPr lang="en-CA" dirty="0"/>
              <a:t>Web Based</a:t>
            </a:r>
            <a:r>
              <a:rPr lang="en-CA" baseline="0" dirty="0"/>
              <a:t> or Local</a:t>
            </a:r>
          </a:p>
          <a:p>
            <a:r>
              <a:rPr lang="en-CA" baseline="0" dirty="0"/>
              <a:t>Data Exploration</a:t>
            </a:r>
          </a:p>
          <a:p>
            <a:r>
              <a:rPr lang="en-CA" baseline="0" dirty="0"/>
              <a:t>Information Gathering</a:t>
            </a:r>
          </a:p>
          <a:p>
            <a:r>
              <a:rPr lang="en-CA" baseline="0" dirty="0"/>
              <a:t>Public Access</a:t>
            </a:r>
          </a:p>
          <a:p>
            <a:r>
              <a:rPr lang="en-CA" baseline="0" dirty="0"/>
              <a:t>Can link to </a:t>
            </a:r>
            <a:r>
              <a:rPr lang="en-CA" baseline="0" dirty="0" err="1"/>
              <a:t>DropBox</a:t>
            </a:r>
            <a:r>
              <a:rPr lang="en-CA" baseline="0" dirty="0"/>
              <a:t> using an authenticator</a:t>
            </a:r>
          </a:p>
          <a:p>
            <a:r>
              <a:rPr lang="en-CA" baseline="0" dirty="0"/>
              <a:t>Can password protect</a:t>
            </a:r>
            <a:endParaRPr lang="en-CA"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7</a:t>
            </a:fld>
            <a:endParaRPr lang="en-US"/>
          </a:p>
        </p:txBody>
      </p:sp>
    </p:spTree>
    <p:extLst>
      <p:ext uri="{BB962C8B-B14F-4D97-AF65-F5344CB8AC3E}">
        <p14:creationId xmlns:p14="http://schemas.microsoft.com/office/powerpoint/2010/main" val="7562377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Scatterplot, histogram,</a:t>
            </a:r>
            <a:r>
              <a:rPr lang="en-CA" baseline="0" dirty="0"/>
              <a:t> boxplot – 3 that are used most often and quickly</a:t>
            </a:r>
          </a:p>
          <a:p>
            <a:pPr marL="171450" indent="-171450">
              <a:buFontTx/>
              <a:buChar char="-"/>
            </a:pPr>
            <a:r>
              <a:rPr lang="en-CA" baseline="0" dirty="0"/>
              <a:t>Some objects have inherent plots associated with them (i.e. models)</a:t>
            </a:r>
          </a:p>
        </p:txBody>
      </p:sp>
      <p:sp>
        <p:nvSpPr>
          <p:cNvPr id="4" name="Slide Number Placeholder 3"/>
          <p:cNvSpPr>
            <a:spLocks noGrp="1"/>
          </p:cNvSpPr>
          <p:nvPr>
            <p:ph type="sldNum" sz="quarter" idx="10"/>
          </p:nvPr>
        </p:nvSpPr>
        <p:spPr/>
        <p:txBody>
          <a:bodyPr/>
          <a:lstStyle/>
          <a:p>
            <a:fld id="{26DFBAF7-3AE2-4F22-92F7-C6C791B00F96}" type="slidenum">
              <a:rPr lang="en-US" smtClean="0"/>
              <a:t>95</a:t>
            </a:fld>
            <a:endParaRPr lang="en-US"/>
          </a:p>
        </p:txBody>
      </p:sp>
    </p:spTree>
    <p:extLst>
      <p:ext uri="{BB962C8B-B14F-4D97-AF65-F5344CB8AC3E}">
        <p14:creationId xmlns:p14="http://schemas.microsoft.com/office/powerpoint/2010/main" val="2522945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Explain concept of layers</a:t>
            </a:r>
          </a:p>
        </p:txBody>
      </p:sp>
      <p:sp>
        <p:nvSpPr>
          <p:cNvPr id="4" name="Slide Number Placeholder 3"/>
          <p:cNvSpPr>
            <a:spLocks noGrp="1"/>
          </p:cNvSpPr>
          <p:nvPr>
            <p:ph type="sldNum" sz="quarter" idx="10"/>
          </p:nvPr>
        </p:nvSpPr>
        <p:spPr/>
        <p:txBody>
          <a:bodyPr/>
          <a:lstStyle/>
          <a:p>
            <a:fld id="{26DFBAF7-3AE2-4F22-92F7-C6C791B00F96}" type="slidenum">
              <a:rPr lang="en-US" smtClean="0"/>
              <a:t>96</a:t>
            </a:fld>
            <a:endParaRPr lang="en-US"/>
          </a:p>
        </p:txBody>
      </p:sp>
    </p:spTree>
    <p:extLst>
      <p:ext uri="{BB962C8B-B14F-4D97-AF65-F5344CB8AC3E}">
        <p14:creationId xmlns:p14="http://schemas.microsoft.com/office/powerpoint/2010/main" val="41935583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97</a:t>
            </a:fld>
            <a:endParaRPr lang="en-US"/>
          </a:p>
        </p:txBody>
      </p:sp>
    </p:spTree>
    <p:extLst>
      <p:ext uri="{BB962C8B-B14F-4D97-AF65-F5344CB8AC3E}">
        <p14:creationId xmlns:p14="http://schemas.microsoft.com/office/powerpoint/2010/main" val="9209985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98</a:t>
            </a:fld>
            <a:endParaRPr lang="en-US"/>
          </a:p>
        </p:txBody>
      </p:sp>
    </p:spTree>
    <p:extLst>
      <p:ext uri="{BB962C8B-B14F-4D97-AF65-F5344CB8AC3E}">
        <p14:creationId xmlns:p14="http://schemas.microsoft.com/office/powerpoint/2010/main" val="2017222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99</a:t>
            </a:fld>
            <a:endParaRPr lang="en-US"/>
          </a:p>
        </p:txBody>
      </p:sp>
    </p:spTree>
    <p:extLst>
      <p:ext uri="{BB962C8B-B14F-4D97-AF65-F5344CB8AC3E}">
        <p14:creationId xmlns:p14="http://schemas.microsoft.com/office/powerpoint/2010/main" val="1225954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100</a:t>
            </a:fld>
            <a:endParaRPr lang="en-US"/>
          </a:p>
        </p:txBody>
      </p:sp>
    </p:spTree>
    <p:extLst>
      <p:ext uri="{BB962C8B-B14F-4D97-AF65-F5344CB8AC3E}">
        <p14:creationId xmlns:p14="http://schemas.microsoft.com/office/powerpoint/2010/main" val="985782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p>
        </p:txBody>
      </p:sp>
      <p:sp>
        <p:nvSpPr>
          <p:cNvPr id="4" name="Slide Number Placeholder 3"/>
          <p:cNvSpPr>
            <a:spLocks noGrp="1"/>
          </p:cNvSpPr>
          <p:nvPr>
            <p:ph type="sldNum" sz="quarter" idx="10"/>
          </p:nvPr>
        </p:nvSpPr>
        <p:spPr/>
        <p:txBody>
          <a:bodyPr/>
          <a:lstStyle/>
          <a:p>
            <a:fld id="{26DFBAF7-3AE2-4F22-92F7-C6C791B00F96}" type="slidenum">
              <a:rPr lang="en-US" smtClean="0"/>
              <a:t>101</a:t>
            </a:fld>
            <a:endParaRPr lang="en-US"/>
          </a:p>
        </p:txBody>
      </p:sp>
    </p:spTree>
    <p:extLst>
      <p:ext uri="{BB962C8B-B14F-4D97-AF65-F5344CB8AC3E}">
        <p14:creationId xmlns:p14="http://schemas.microsoft.com/office/powerpoint/2010/main" val="37316009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102</a:t>
            </a:fld>
            <a:endParaRPr lang="en-US"/>
          </a:p>
        </p:txBody>
      </p:sp>
    </p:spTree>
    <p:extLst>
      <p:ext uri="{BB962C8B-B14F-4D97-AF65-F5344CB8AC3E}">
        <p14:creationId xmlns:p14="http://schemas.microsoft.com/office/powerpoint/2010/main" val="1747527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103</a:t>
            </a:fld>
            <a:endParaRPr lang="en-US"/>
          </a:p>
        </p:txBody>
      </p:sp>
    </p:spTree>
    <p:extLst>
      <p:ext uri="{BB962C8B-B14F-4D97-AF65-F5344CB8AC3E}">
        <p14:creationId xmlns:p14="http://schemas.microsoft.com/office/powerpoint/2010/main" val="19768509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Get</a:t>
            </a:r>
            <a:r>
              <a:rPr lang="en-CA" baseline="0" dirty="0"/>
              <a:t> them started with an example</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104</a:t>
            </a:fld>
            <a:endParaRPr lang="en-US"/>
          </a:p>
        </p:txBody>
      </p:sp>
    </p:spTree>
    <p:extLst>
      <p:ext uri="{BB962C8B-B14F-4D97-AF65-F5344CB8AC3E}">
        <p14:creationId xmlns:p14="http://schemas.microsoft.com/office/powerpoint/2010/main" val="2293614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9:00 Introduction (who</a:t>
            </a:r>
            <a:r>
              <a:rPr lang="en-CA" baseline="0" dirty="0"/>
              <a:t> are we, what is R, what can R do) – 10 minutes</a:t>
            </a:r>
            <a:endParaRPr lang="en-CA" dirty="0"/>
          </a:p>
          <a:p>
            <a:r>
              <a:rPr lang="en-CA" dirty="0"/>
              <a:t>9:10 Install R and RStudio – 5 minutes</a:t>
            </a:r>
          </a:p>
          <a:p>
            <a:r>
              <a:rPr lang="en-CA" dirty="0"/>
              <a:t>9:15 R Basics – 75 minutes (</a:t>
            </a:r>
            <a:r>
              <a:rPr lang="en-CA" b="1" dirty="0"/>
              <a:t>use codealong1.R)</a:t>
            </a:r>
            <a:endParaRPr lang="en-CA" dirty="0"/>
          </a:p>
          <a:p>
            <a:endParaRPr lang="en-CA" i="1" dirty="0"/>
          </a:p>
          <a:p>
            <a:r>
              <a:rPr lang="en-CA" i="1" dirty="0"/>
              <a:t>10:30 Coffee</a:t>
            </a:r>
          </a:p>
          <a:p>
            <a:endParaRPr lang="en-CA" dirty="0"/>
          </a:p>
          <a:p>
            <a:r>
              <a:rPr lang="en-CA" dirty="0"/>
              <a:t>10:45 Script Clarity, Importing Data,</a:t>
            </a:r>
            <a:r>
              <a:rPr lang="en-CA" baseline="0" dirty="0"/>
              <a:t> QAQC, Indexing Data Frames – 1 hour (</a:t>
            </a:r>
            <a:r>
              <a:rPr lang="en-CA" b="1" baseline="0" dirty="0"/>
              <a:t>create own R script</a:t>
            </a:r>
            <a:r>
              <a:rPr lang="en-CA" b="0" baseline="0" dirty="0"/>
              <a:t>)</a:t>
            </a:r>
            <a:endParaRPr lang="en-CA" baseline="0" dirty="0"/>
          </a:p>
          <a:p>
            <a:r>
              <a:rPr lang="en-CA" baseline="0" dirty="0"/>
              <a:t>11:45 Formatting Dates – 10 minutes</a:t>
            </a:r>
          </a:p>
          <a:p>
            <a:endParaRPr lang="en-CA" i="1" baseline="0" dirty="0"/>
          </a:p>
          <a:p>
            <a:r>
              <a:rPr lang="en-CA" i="1" baseline="0" dirty="0"/>
              <a:t>12:00 Lunch</a:t>
            </a:r>
          </a:p>
          <a:p>
            <a:endParaRPr lang="en-CA" i="1" baseline="0" dirty="0"/>
          </a:p>
          <a:p>
            <a:r>
              <a:rPr lang="en-CA" baseline="0" dirty="0"/>
              <a:t>1:00 Summarizing and Visualizing Data – 45 minutes (</a:t>
            </a:r>
            <a:r>
              <a:rPr lang="en-CA" b="1" baseline="0" dirty="0"/>
              <a:t>use codealong1.R)</a:t>
            </a:r>
            <a:endParaRPr lang="en-CA" baseline="0" dirty="0"/>
          </a:p>
          <a:p>
            <a:r>
              <a:rPr lang="en-CA" baseline="0" dirty="0"/>
              <a:t>1:45 Hands-On – 30 minutes (</a:t>
            </a:r>
            <a:r>
              <a:rPr lang="en-CA" b="1" baseline="0" dirty="0"/>
              <a:t>own script</a:t>
            </a:r>
            <a:r>
              <a:rPr lang="en-CA" b="0" baseline="0" dirty="0"/>
              <a:t>)</a:t>
            </a:r>
            <a:endParaRPr lang="en-CA" baseline="0" dirty="0"/>
          </a:p>
          <a:p>
            <a:r>
              <a:rPr lang="en-CA" baseline="0" dirty="0"/>
              <a:t>2:15 Basic Statistical Tests, Linear Models – 30 minutes (</a:t>
            </a:r>
            <a:r>
              <a:rPr lang="en-CA" b="1" baseline="0" dirty="0"/>
              <a:t>use codealong2.R)</a:t>
            </a:r>
            <a:endParaRPr lang="en-CA" baseline="0" dirty="0"/>
          </a:p>
          <a:p>
            <a:endParaRPr lang="en-CA" i="1" baseline="0" dirty="0"/>
          </a:p>
          <a:p>
            <a:r>
              <a:rPr lang="en-CA" i="1" baseline="0" dirty="0"/>
              <a:t>2:45 Coffee</a:t>
            </a:r>
          </a:p>
          <a:p>
            <a:endParaRPr lang="en-CA" baseline="0" dirty="0"/>
          </a:p>
          <a:p>
            <a:r>
              <a:rPr lang="en-CA" baseline="0" dirty="0"/>
              <a:t>3:00 GLMMS and Zero Inflated, Diagnostics – 90 minutes (</a:t>
            </a:r>
            <a:r>
              <a:rPr lang="en-CA" b="1" baseline="0" dirty="0"/>
              <a:t>use codealong2.R</a:t>
            </a:r>
            <a:r>
              <a:rPr lang="en-CA" b="0" baseline="0" dirty="0"/>
              <a:t>)</a:t>
            </a:r>
            <a:endParaRPr lang="en-CA" baseline="0" dirty="0"/>
          </a:p>
          <a:p>
            <a:r>
              <a:rPr lang="en-CA" baseline="0" dirty="0"/>
              <a:t>4:30 Wrap Up, Discussion, Questions, Resources</a:t>
            </a:r>
          </a:p>
          <a:p>
            <a:endParaRPr lang="en-CA" baseline="0" dirty="0"/>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12</a:t>
            </a:fld>
            <a:endParaRPr lang="en-US"/>
          </a:p>
        </p:txBody>
      </p:sp>
    </p:spTree>
    <p:extLst>
      <p:ext uri="{BB962C8B-B14F-4D97-AF65-F5344CB8AC3E}">
        <p14:creationId xmlns:p14="http://schemas.microsoft.com/office/powerpoint/2010/main" val="17795431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105</a:t>
            </a:fld>
            <a:endParaRPr lang="en-US"/>
          </a:p>
        </p:txBody>
      </p:sp>
    </p:spTree>
    <p:extLst>
      <p:ext uri="{BB962C8B-B14F-4D97-AF65-F5344CB8AC3E}">
        <p14:creationId xmlns:p14="http://schemas.microsoft.com/office/powerpoint/2010/main" val="35897826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Reference R Cookbook</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106</a:t>
            </a:fld>
            <a:endParaRPr lang="en-US"/>
          </a:p>
        </p:txBody>
      </p:sp>
    </p:spTree>
    <p:extLst>
      <p:ext uri="{BB962C8B-B14F-4D97-AF65-F5344CB8AC3E}">
        <p14:creationId xmlns:p14="http://schemas.microsoft.com/office/powerpoint/2010/main" val="4953916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107</a:t>
            </a:fld>
            <a:endParaRPr lang="en-US"/>
          </a:p>
        </p:txBody>
      </p:sp>
    </p:spTree>
    <p:extLst>
      <p:ext uri="{BB962C8B-B14F-4D97-AF65-F5344CB8AC3E}">
        <p14:creationId xmlns:p14="http://schemas.microsoft.com/office/powerpoint/2010/main" val="2842901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32 slides (24 unique)</a:t>
            </a:r>
            <a:r>
              <a:rPr lang="en-CA" baseline="0" dirty="0"/>
              <a:t> + 4 exercises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108</a:t>
            </a:fld>
            <a:endParaRPr lang="en-US"/>
          </a:p>
        </p:txBody>
      </p:sp>
    </p:spTree>
    <p:extLst>
      <p:ext uri="{BB962C8B-B14F-4D97-AF65-F5344CB8AC3E}">
        <p14:creationId xmlns:p14="http://schemas.microsoft.com/office/powerpoint/2010/main" val="28448460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1200" dirty="0"/>
              <a:t>whitespaces (e.g. 5 versus 5_ will be read as two different values)</a:t>
            </a:r>
          </a:p>
          <a:p>
            <a:pPr marL="342900" indent="-342900">
              <a:buFontTx/>
              <a:buChar char="-"/>
            </a:pPr>
            <a:r>
              <a:rPr lang="en-US" sz="1200" dirty="0"/>
              <a:t>upper and lower case characters are read differently</a:t>
            </a:r>
          </a:p>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109</a:t>
            </a:fld>
            <a:endParaRPr lang="en-US"/>
          </a:p>
        </p:txBody>
      </p:sp>
    </p:spTree>
    <p:extLst>
      <p:ext uri="{BB962C8B-B14F-4D97-AF65-F5344CB8AC3E}">
        <p14:creationId xmlns:p14="http://schemas.microsoft.com/office/powerpoint/2010/main" val="187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32 slides (24 unique)</a:t>
            </a:r>
            <a:r>
              <a:rPr lang="en-CA" baseline="0" dirty="0"/>
              <a:t> + 4 exercises</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13</a:t>
            </a:fld>
            <a:endParaRPr lang="en-US"/>
          </a:p>
        </p:txBody>
      </p:sp>
    </p:spTree>
    <p:extLst>
      <p:ext uri="{BB962C8B-B14F-4D97-AF65-F5344CB8AC3E}">
        <p14:creationId xmlns:p14="http://schemas.microsoft.com/office/powerpoint/2010/main" val="1427354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RStudio: Not a point and click type of GUI, no drop down menus, etc.</a:t>
            </a:r>
          </a:p>
          <a:p>
            <a:endParaRPr lang="en-CA" dirty="0"/>
          </a:p>
          <a:p>
            <a:r>
              <a:rPr lang="en-CA" dirty="0"/>
              <a:t>Timing: until</a:t>
            </a:r>
            <a:r>
              <a:rPr lang="en-CA" baseline="0" dirty="0"/>
              <a:t> everyone is ready (aim for &lt;10 min)</a:t>
            </a:r>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14</a:t>
            </a:fld>
            <a:endParaRPr lang="en-US"/>
          </a:p>
        </p:txBody>
      </p:sp>
    </p:spTree>
    <p:extLst>
      <p:ext uri="{BB962C8B-B14F-4D97-AF65-F5344CB8AC3E}">
        <p14:creationId xmlns:p14="http://schemas.microsoft.com/office/powerpoint/2010/main" val="1832831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DFBAF7-3AE2-4F22-92F7-C6C791B00F96}" type="slidenum">
              <a:rPr lang="en-US" smtClean="0"/>
              <a:t>15</a:t>
            </a:fld>
            <a:endParaRPr lang="en-US"/>
          </a:p>
        </p:txBody>
      </p:sp>
    </p:spTree>
    <p:extLst>
      <p:ext uri="{BB962C8B-B14F-4D97-AF65-F5344CB8AC3E}">
        <p14:creationId xmlns:p14="http://schemas.microsoft.com/office/powerpoint/2010/main" val="23179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4400" spc="-8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DA4D0C8-A7A7-43CA-AD7D-260A70E1B0E9}"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6C54D99-A25D-4F4C-AF8C-82C46A871B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DF5CD3-8E34-4CD4-B393-F45942C3DC6C}"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B0CA0-0105-471B-AD04-3BC0D026062B}"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a:t>
            </a:r>
          </a:p>
        </p:txBody>
      </p:sp>
      <p:sp>
        <p:nvSpPr>
          <p:cNvPr id="3" name="Content Placeholder 2"/>
          <p:cNvSpPr>
            <a:spLocks noGrp="1"/>
          </p:cNvSpPr>
          <p:nvPr>
            <p:ph idx="1"/>
          </p:nvPr>
        </p:nvSpPr>
        <p:spPr>
          <a:xfrm>
            <a:off x="457200" y="1143000"/>
            <a:ext cx="7620000" cy="4983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FEA6F2-AEEB-46F3-98F4-8F4B9EBDE2CB}"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B871230-72A6-47A0-B509-909E257E3649}" type="datetime1">
              <a:rPr lang="en-US" smtClean="0"/>
              <a:t>9/13/2016</a:t>
            </a:fld>
            <a:endParaRPr lang="en-US"/>
          </a:p>
        </p:txBody>
      </p:sp>
      <p:sp>
        <p:nvSpPr>
          <p:cNvPr id="8" name="Slide Number Placeholder 7"/>
          <p:cNvSpPr>
            <a:spLocks noGrp="1"/>
          </p:cNvSpPr>
          <p:nvPr>
            <p:ph type="sldNum" sz="quarter" idx="11"/>
          </p:nvPr>
        </p:nvSpPr>
        <p:spPr/>
        <p:txBody>
          <a:bodyPr/>
          <a:lstStyle/>
          <a:p>
            <a:fld id="{96C54D99-A25D-4F4C-AF8C-82C46A871BF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11336B-1609-4826-A113-724DFDC37E5A}"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43C220-716F-4291-9CAE-338D452EAEA1}" type="datetime1">
              <a:rPr lang="en-US" smtClean="0"/>
              <a:t>9/13/2016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2FE3C7-B9A2-4A40-876C-D9896B121A47}" type="datetime1">
              <a:rPr lang="en-US" smtClean="0"/>
              <a:t>9/13/2016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528D64-E478-4943-9431-4375F4B17CDF}" type="datetime1">
              <a:rPr lang="en-US" smtClean="0"/>
              <a:t>9/13/2016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C54D99-A25D-4F4C-AF8C-82C46A871B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90B2AF-0223-4C01-A505-587876FE8072}"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C54D99-A25D-4F4C-AF8C-82C46A871BF7}"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9AFD15-0810-44F5-92C8-3703534CCAB2}"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96C54D99-A25D-4F4C-AF8C-82C46A871BF7}"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761682"/>
          </a:xfrm>
          <a:prstGeom prst="rect">
            <a:avLst/>
          </a:prstGeom>
        </p:spPr>
        <p:txBody>
          <a:bodyPr vert="horz" lIns="91440" tIns="45720" rIns="91440" bIns="45720" rtlCol="0" anchor="b">
            <a:normAutofit/>
          </a:bodyPr>
          <a:lstStyle/>
          <a:p>
            <a:r>
              <a:rPr lang="en-US" dirty="0"/>
              <a:t>Click to edit</a:t>
            </a:r>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8C389987-8D32-4ECF-8B29-C171521FAADD}" type="datetime1">
              <a:rPr lang="en-US" smtClean="0"/>
              <a:t>9/13/2016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8077200" y="6400800"/>
            <a:ext cx="782321" cy="367862"/>
          </a:xfrm>
          <a:prstGeom prst="rect">
            <a:avLst/>
          </a:prstGeom>
        </p:spPr>
        <p:txBody>
          <a:bodyPr vert="horz" lIns="91440" tIns="45720" rIns="91440" bIns="45720" rtlCol="0" anchor="ctr"/>
          <a:lstStyle>
            <a:lvl1pPr algn="ctr">
              <a:defRPr sz="3200" b="1">
                <a:solidFill>
                  <a:schemeClr val="tx2"/>
                </a:solidFill>
              </a:defRPr>
            </a:lvl1pPr>
          </a:lstStyle>
          <a:p>
            <a:fld id="{96C54D99-A25D-4F4C-AF8C-82C46A871BF7}" type="slidenum">
              <a:rPr lang="en-US" smtClean="0"/>
              <a:pPr/>
              <a:t>‹#›</a:t>
            </a:fld>
            <a:endParaRPr lang="en-US" dirty="0"/>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rstudio.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2209800"/>
            <a:ext cx="8382000" cy="914400"/>
          </a:xfrm>
        </p:spPr>
        <p:txBody>
          <a:bodyPr>
            <a:noAutofit/>
          </a:bodyPr>
          <a:lstStyle/>
          <a:p>
            <a:pPr algn="ctr"/>
            <a:r>
              <a:rPr lang="en-US" sz="3000" dirty="0"/>
              <a:t>Data wrangling, visualization, and modelling in r and </a:t>
            </a:r>
            <a:r>
              <a:rPr lang="en-US" sz="3000" dirty="0" err="1"/>
              <a:t>rstudio</a:t>
            </a:r>
            <a:endParaRPr lang="en-US" sz="30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800" y="6140229"/>
            <a:ext cx="2876171" cy="521141"/>
          </a:xfrm>
          <a:prstGeom prst="rect">
            <a:avLst/>
          </a:prstGeom>
        </p:spPr>
      </p:pic>
      <p:sp>
        <p:nvSpPr>
          <p:cNvPr id="8" name="TextBox 7"/>
          <p:cNvSpPr txBox="1"/>
          <p:nvPr/>
        </p:nvSpPr>
        <p:spPr>
          <a:xfrm>
            <a:off x="5011767" y="5334000"/>
            <a:ext cx="3903633" cy="1477328"/>
          </a:xfrm>
          <a:prstGeom prst="rect">
            <a:avLst/>
          </a:prstGeom>
          <a:noFill/>
        </p:spPr>
        <p:txBody>
          <a:bodyPr wrap="none" rtlCol="0">
            <a:spAutoFit/>
          </a:bodyPr>
          <a:lstStyle/>
          <a:p>
            <a:r>
              <a:rPr lang="en-US" dirty="0">
                <a:solidFill>
                  <a:srgbClr val="002060"/>
                </a:solidFill>
              </a:rPr>
              <a:t>Trevor Avery, Ph.D., </a:t>
            </a:r>
            <a:r>
              <a:rPr lang="en-US" dirty="0" err="1">
                <a:solidFill>
                  <a:srgbClr val="002060"/>
                </a:solidFill>
              </a:rPr>
              <a:t>P.Stat</a:t>
            </a:r>
            <a:r>
              <a:rPr lang="en-US" dirty="0">
                <a:solidFill>
                  <a:srgbClr val="002060"/>
                </a:solidFill>
              </a:rPr>
              <a:t>.</a:t>
            </a:r>
          </a:p>
          <a:p>
            <a:r>
              <a:rPr lang="en-US" dirty="0">
                <a:solidFill>
                  <a:srgbClr val="002060"/>
                </a:solidFill>
              </a:rPr>
              <a:t>Professor, Acadia University</a:t>
            </a:r>
          </a:p>
          <a:p>
            <a:endParaRPr lang="en-US" dirty="0">
              <a:solidFill>
                <a:srgbClr val="002060"/>
              </a:solidFill>
            </a:endParaRPr>
          </a:p>
          <a:p>
            <a:r>
              <a:rPr lang="en-US" dirty="0">
                <a:solidFill>
                  <a:srgbClr val="002060"/>
                </a:solidFill>
              </a:rPr>
              <a:t>Danielle Quinn</a:t>
            </a:r>
          </a:p>
          <a:p>
            <a:r>
              <a:rPr lang="en-US" dirty="0">
                <a:solidFill>
                  <a:srgbClr val="002060"/>
                </a:solidFill>
              </a:rPr>
              <a:t>PhD Candidate, Memorial University</a:t>
            </a:r>
          </a:p>
        </p:txBody>
      </p:sp>
      <p:sp>
        <p:nvSpPr>
          <p:cNvPr id="7" name="TextBox 6"/>
          <p:cNvSpPr txBox="1"/>
          <p:nvPr/>
        </p:nvSpPr>
        <p:spPr>
          <a:xfrm>
            <a:off x="36352" y="76200"/>
            <a:ext cx="2210862" cy="646331"/>
          </a:xfrm>
          <a:prstGeom prst="rect">
            <a:avLst/>
          </a:prstGeom>
          <a:noFill/>
        </p:spPr>
        <p:txBody>
          <a:bodyPr wrap="none" rtlCol="0">
            <a:spAutoFit/>
          </a:bodyPr>
          <a:lstStyle/>
          <a:p>
            <a:r>
              <a:rPr lang="en-US" dirty="0">
                <a:solidFill>
                  <a:srgbClr val="002060"/>
                </a:solidFill>
              </a:rPr>
              <a:t>University of Maine</a:t>
            </a:r>
          </a:p>
          <a:p>
            <a:r>
              <a:rPr lang="en-US" dirty="0">
                <a:solidFill>
                  <a:srgbClr val="002060"/>
                </a:solidFill>
              </a:rPr>
              <a:t>14 September 2016</a:t>
            </a:r>
          </a:p>
        </p:txBody>
      </p:sp>
      <p:pic>
        <p:nvPicPr>
          <p:cNvPr id="9" name="Picture 2" descr="Image result for memorial university logo"/>
          <p:cNvPicPr>
            <a:picLocks noChangeAspect="1" noChangeArrowheads="1"/>
          </p:cNvPicPr>
          <p:nvPr/>
        </p:nvPicPr>
        <p:blipFill rotWithShape="1">
          <a:blip r:embed="rId4">
            <a:extLst>
              <a:ext uri="{28A0092B-C50C-407E-A947-70E740481C1C}">
                <a14:useLocalDpi xmlns:a14="http://schemas.microsoft.com/office/drawing/2010/main" val="0"/>
              </a:ext>
            </a:extLst>
          </a:blip>
          <a:srcRect l="37929" r="36859"/>
          <a:stretch/>
        </p:blipFill>
        <p:spPr bwMode="auto">
          <a:xfrm>
            <a:off x="3503851" y="5867400"/>
            <a:ext cx="1381945" cy="89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34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382000" cy="761682"/>
          </a:xfrm>
        </p:spPr>
        <p:txBody>
          <a:bodyPr>
            <a:normAutofit fontScale="90000"/>
          </a:bodyPr>
          <a:lstStyle/>
          <a:p>
            <a:r>
              <a:rPr lang="en-CA" dirty="0"/>
              <a:t>Resources </a:t>
            </a:r>
            <a:r>
              <a:rPr lang="en-CA" sz="1700" dirty="0"/>
              <a:t>https://github.com/DanielleQuinn/MaineCourse</a:t>
            </a:r>
          </a:p>
        </p:txBody>
      </p:sp>
      <p:sp>
        <p:nvSpPr>
          <p:cNvPr id="3" name="Content Placeholder 2"/>
          <p:cNvSpPr>
            <a:spLocks noGrp="1"/>
          </p:cNvSpPr>
          <p:nvPr>
            <p:ph idx="1"/>
          </p:nvPr>
        </p:nvSpPr>
        <p:spPr>
          <a:xfrm>
            <a:off x="457200" y="1143000"/>
            <a:ext cx="8153400" cy="5334000"/>
          </a:xfrm>
        </p:spPr>
        <p:txBody>
          <a:bodyPr>
            <a:normAutofit fontScale="92500" lnSpcReduction="10000"/>
          </a:bodyPr>
          <a:lstStyle/>
          <a:p>
            <a:pPr marL="457200" indent="-457200">
              <a:buClr>
                <a:schemeClr val="tx1"/>
              </a:buClr>
              <a:buFont typeface="Wingdings" panose="05000000000000000000" pitchFamily="2" charset="2"/>
              <a:buChar char="q"/>
            </a:pPr>
            <a:r>
              <a:rPr lang="en-CA" dirty="0"/>
              <a:t>This presentation</a:t>
            </a:r>
          </a:p>
          <a:p>
            <a:pPr marL="457200" indent="-457200">
              <a:buClr>
                <a:schemeClr val="tx1"/>
              </a:buClr>
              <a:buFont typeface="Wingdings" panose="05000000000000000000" pitchFamily="2" charset="2"/>
              <a:buChar char="q"/>
            </a:pPr>
            <a:r>
              <a:rPr lang="en-CA" dirty="0"/>
              <a:t>Code along .R scripts (x4)</a:t>
            </a:r>
          </a:p>
          <a:p>
            <a:pPr marL="457200" indent="-457200">
              <a:buClr>
                <a:schemeClr val="tx1"/>
              </a:buClr>
              <a:buFont typeface="Wingdings" panose="05000000000000000000" pitchFamily="2" charset="2"/>
              <a:buChar char="q"/>
            </a:pPr>
            <a:r>
              <a:rPr lang="en-CA" dirty="0"/>
              <a:t>Demonstrations &amp; associated data (modified from </a:t>
            </a:r>
            <a:r>
              <a:rPr lang="en-CA" dirty="0" err="1"/>
              <a:t>Zuur</a:t>
            </a:r>
            <a:r>
              <a:rPr lang="en-CA" dirty="0"/>
              <a:t>)</a:t>
            </a:r>
          </a:p>
          <a:p>
            <a:pPr marL="914400" lvl="1" indent="-457200">
              <a:buClr>
                <a:schemeClr val="tx1"/>
              </a:buClr>
              <a:buFont typeface="Arial" panose="020B0604020202020204" pitchFamily="34" charset="0"/>
              <a:buChar char="•"/>
            </a:pPr>
            <a:r>
              <a:rPr lang="en-CA" dirty="0"/>
              <a:t>Linear Models to Generalized Linear Models</a:t>
            </a:r>
          </a:p>
          <a:p>
            <a:pPr marL="914400" lvl="1" indent="-457200">
              <a:buClr>
                <a:schemeClr val="tx1"/>
              </a:buClr>
              <a:buFont typeface="Arial" panose="020B0604020202020204" pitchFamily="34" charset="0"/>
              <a:buChar char="•"/>
            </a:pPr>
            <a:r>
              <a:rPr lang="en-CA" dirty="0"/>
              <a:t>Mixed Effect Models</a:t>
            </a:r>
          </a:p>
          <a:p>
            <a:pPr marL="914400" lvl="1" indent="-457200">
              <a:buClr>
                <a:schemeClr val="tx1"/>
              </a:buClr>
              <a:buFont typeface="Arial" panose="020B0604020202020204" pitchFamily="34" charset="0"/>
              <a:buChar char="•"/>
            </a:pPr>
            <a:r>
              <a:rPr lang="en-CA" dirty="0"/>
              <a:t>Zero Inflated Models</a:t>
            </a:r>
          </a:p>
          <a:p>
            <a:pPr marL="457200" indent="-457200">
              <a:buClr>
                <a:schemeClr val="tx1"/>
              </a:buClr>
              <a:buFont typeface="Wingdings" panose="05000000000000000000" pitchFamily="2" charset="2"/>
              <a:buChar char="q"/>
            </a:pPr>
            <a:r>
              <a:rPr lang="en-CA" dirty="0"/>
              <a:t>Online Tutorials</a:t>
            </a:r>
          </a:p>
          <a:p>
            <a:pPr lvl="1" indent="0" algn="ctr">
              <a:buClr>
                <a:schemeClr val="tx1"/>
              </a:buClr>
              <a:buNone/>
            </a:pPr>
            <a:r>
              <a:rPr lang="en-CA" dirty="0"/>
              <a:t>http://daniellequinn.github.io/RLessons/</a:t>
            </a:r>
          </a:p>
          <a:p>
            <a:pPr marL="457200" indent="-457200">
              <a:buClr>
                <a:schemeClr val="tx1"/>
              </a:buClr>
              <a:buFont typeface="Wingdings" panose="05000000000000000000" pitchFamily="2" charset="2"/>
              <a:buChar char="q"/>
            </a:pPr>
            <a:r>
              <a:rPr lang="en-CA" dirty="0"/>
              <a:t>Shared note space</a:t>
            </a:r>
          </a:p>
          <a:p>
            <a:pPr lvl="1" indent="0" algn="ctr">
              <a:buClr>
                <a:schemeClr val="tx1"/>
              </a:buClr>
              <a:buNone/>
            </a:pPr>
            <a:r>
              <a:rPr lang="en-CA" dirty="0"/>
              <a:t>https://public.etherpad-mozilla.org/p/Maine_RCourse_14Sept16</a:t>
            </a:r>
          </a:p>
          <a:p>
            <a:pPr marL="457200" indent="-457200">
              <a:buClr>
                <a:schemeClr val="tx1"/>
              </a:buClr>
              <a:buFont typeface="Wingdings" panose="05000000000000000000" pitchFamily="2" charset="2"/>
              <a:buChar char="q"/>
            </a:pPr>
            <a:r>
              <a:rPr lang="en-CA" dirty="0"/>
              <a:t>R Reference Card</a:t>
            </a:r>
          </a:p>
          <a:p>
            <a:pPr algn="ctr">
              <a:buClr>
                <a:schemeClr val="tx1"/>
              </a:buClr>
            </a:pPr>
            <a:r>
              <a:rPr lang="en-CA" b="0" dirty="0"/>
              <a:t>https://cran.r-project.org/doc/contrib/Short-refcard.pdf</a:t>
            </a:r>
          </a:p>
          <a:p>
            <a:pPr marL="457200" indent="-457200">
              <a:buClr>
                <a:schemeClr val="tx1"/>
              </a:buClr>
              <a:buFont typeface="Wingdings" panose="05000000000000000000" pitchFamily="2" charset="2"/>
              <a:buChar char="q"/>
            </a:pPr>
            <a:r>
              <a:rPr lang="en-CA" dirty="0"/>
              <a:t>Cookbook for R</a:t>
            </a:r>
          </a:p>
          <a:p>
            <a:pPr algn="ctr"/>
            <a:r>
              <a:rPr lang="en-CA" b="0" dirty="0"/>
              <a:t>http://www.cookbook-r.com/</a:t>
            </a:r>
          </a:p>
        </p:txBody>
      </p:sp>
    </p:spTree>
    <p:extLst>
      <p:ext uri="{BB962C8B-B14F-4D97-AF65-F5344CB8AC3E}">
        <p14:creationId xmlns:p14="http://schemas.microsoft.com/office/powerpoint/2010/main" val="18300795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1446550"/>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a:p>
            <a:r>
              <a:rPr lang="en-CA" sz="2200" dirty="0"/>
              <a:t>		 Want </a:t>
            </a:r>
            <a:r>
              <a:rPr lang="en-CA" sz="2200" dirty="0">
                <a:solidFill>
                  <a:srgbClr val="C00000"/>
                </a:solidFill>
                <a:latin typeface="Lucida Sans Typewriter" panose="020B0509030504030204" pitchFamily="49" charset="0"/>
              </a:rPr>
              <a:t>length</a:t>
            </a:r>
            <a:r>
              <a:rPr lang="en-CA" sz="2200" dirty="0"/>
              <a:t> on x axis, </a:t>
            </a:r>
            <a:r>
              <a:rPr lang="en-CA" sz="2200" dirty="0">
                <a:solidFill>
                  <a:srgbClr val="C00000"/>
                </a:solidFill>
                <a:latin typeface="Lucida Sans Typewriter" panose="020B0509030504030204" pitchFamily="49" charset="0"/>
              </a:rPr>
              <a:t>mass</a:t>
            </a:r>
            <a:r>
              <a:rPr lang="en-CA" sz="2200" dirty="0"/>
              <a:t> on y		</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818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9354" y="4648200"/>
            <a:ext cx="2898706" cy="1446550"/>
          </a:xfrm>
          <a:prstGeom prst="rect">
            <a:avLst/>
          </a:prstGeom>
          <a:noFill/>
        </p:spPr>
        <p:txBody>
          <a:bodyPr wrap="square" rtlCol="0">
            <a:spAutoFit/>
          </a:bodyPr>
          <a:lstStyle/>
          <a:p>
            <a:pPr algn="ctr"/>
            <a:r>
              <a:rPr lang="en-CA" sz="2200" dirty="0" err="1">
                <a:solidFill>
                  <a:srgbClr val="C00000"/>
                </a:solidFill>
                <a:latin typeface="Lucida Sans Typewriter" panose="020B0509030504030204" pitchFamily="49" charset="0"/>
              </a:rPr>
              <a:t>aes</a:t>
            </a:r>
            <a:r>
              <a:rPr lang="en-CA" sz="2200" dirty="0">
                <a:solidFill>
                  <a:schemeClr val="tx2"/>
                </a:solidFill>
                <a:latin typeface="Lucida Sans Typewriter" panose="020B0509030504030204" pitchFamily="49" charset="0"/>
              </a:rPr>
              <a:t> </a:t>
            </a:r>
            <a:r>
              <a:rPr lang="en-CA" sz="2200" dirty="0"/>
              <a:t>stands for “aesthetics” – how do we want our dataset to be shown?</a:t>
            </a:r>
          </a:p>
        </p:txBody>
      </p:sp>
      <p:cxnSp>
        <p:nvCxnSpPr>
          <p:cNvPr id="17" name="Straight Arrow Connector 16"/>
          <p:cNvCxnSpPr/>
          <p:nvPr/>
        </p:nvCxnSpPr>
        <p:spPr>
          <a:xfrm flipH="1" flipV="1">
            <a:off x="4409354" y="4114800"/>
            <a:ext cx="772246" cy="609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9151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1446550"/>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a:p>
            <a:r>
              <a:rPr lang="en-CA" sz="2200" dirty="0"/>
              <a:t>		 Want </a:t>
            </a:r>
            <a:r>
              <a:rPr lang="en-CA" sz="2200" dirty="0">
                <a:solidFill>
                  <a:srgbClr val="C00000"/>
                </a:solidFill>
                <a:latin typeface="Lucida Sans Typewriter" panose="020B0509030504030204" pitchFamily="49" charset="0"/>
              </a:rPr>
              <a:t>length</a:t>
            </a:r>
            <a:r>
              <a:rPr lang="en-CA" sz="2200" dirty="0"/>
              <a:t> on x axis, </a:t>
            </a:r>
            <a:r>
              <a:rPr lang="en-CA" sz="2200" dirty="0">
                <a:solidFill>
                  <a:srgbClr val="C00000"/>
                </a:solidFill>
                <a:latin typeface="Lucida Sans Typewriter" panose="020B0509030504030204" pitchFamily="49" charset="0"/>
              </a:rPr>
              <a:t>mass</a:t>
            </a:r>
            <a:r>
              <a:rPr lang="en-CA" sz="2200" dirty="0"/>
              <a:t> on y		</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818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9354" y="4648200"/>
            <a:ext cx="2898706" cy="1446550"/>
          </a:xfrm>
          <a:prstGeom prst="rect">
            <a:avLst/>
          </a:prstGeom>
          <a:noFill/>
        </p:spPr>
        <p:txBody>
          <a:bodyPr wrap="square" rtlCol="0">
            <a:spAutoFit/>
          </a:bodyPr>
          <a:lstStyle/>
          <a:p>
            <a:pPr algn="ctr"/>
            <a:r>
              <a:rPr lang="en-CA" sz="2200" dirty="0" err="1">
                <a:solidFill>
                  <a:srgbClr val="C00000"/>
                </a:solidFill>
                <a:latin typeface="Lucida Sans Typewriter" panose="020B0509030504030204" pitchFamily="49" charset="0"/>
              </a:rPr>
              <a:t>aes</a:t>
            </a:r>
            <a:r>
              <a:rPr lang="en-CA" sz="2200" dirty="0">
                <a:solidFill>
                  <a:schemeClr val="tx2"/>
                </a:solidFill>
                <a:latin typeface="Lucida Sans Typewriter" panose="020B0509030504030204" pitchFamily="49" charset="0"/>
              </a:rPr>
              <a:t> </a:t>
            </a:r>
            <a:r>
              <a:rPr lang="en-CA" sz="2200" dirty="0"/>
              <a:t>stands for “aesthetics” – how do we want our dataset to be shown?</a:t>
            </a:r>
          </a:p>
        </p:txBody>
      </p:sp>
      <p:cxnSp>
        <p:nvCxnSpPr>
          <p:cNvPr id="17" name="Straight Arrow Connector 16"/>
          <p:cNvCxnSpPr/>
          <p:nvPr/>
        </p:nvCxnSpPr>
        <p:spPr>
          <a:xfrm flipH="1" flipV="1">
            <a:off x="4409354" y="4114800"/>
            <a:ext cx="772246" cy="609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19200" y="4953001"/>
            <a:ext cx="2590800" cy="1107996"/>
          </a:xfrm>
          <a:prstGeom prst="rect">
            <a:avLst/>
          </a:prstGeom>
          <a:noFill/>
        </p:spPr>
        <p:txBody>
          <a:bodyPr wrap="square" rtlCol="0">
            <a:spAutoFit/>
          </a:bodyPr>
          <a:lstStyle/>
          <a:p>
            <a:pPr algn="ctr"/>
            <a:r>
              <a:rPr lang="en-CA" sz="2200" dirty="0"/>
              <a:t>Specifies that we want to make a scatterplot</a:t>
            </a:r>
          </a:p>
        </p:txBody>
      </p:sp>
      <p:cxnSp>
        <p:nvCxnSpPr>
          <p:cNvPr id="12" name="Straight Arrow Connector 11"/>
          <p:cNvCxnSpPr/>
          <p:nvPr/>
        </p:nvCxnSpPr>
        <p:spPr>
          <a:xfrm flipV="1">
            <a:off x="2971800" y="4495800"/>
            <a:ext cx="0" cy="457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579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Various ways to accomplish the same thing</a:t>
            </a:r>
          </a:p>
          <a:p>
            <a:endParaRPr lang="en-US" b="0" dirty="0"/>
          </a:p>
          <a:p>
            <a:r>
              <a:rPr lang="en-US" b="0" dirty="0"/>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p:txBody>
      </p:sp>
      <p:sp>
        <p:nvSpPr>
          <p:cNvPr id="15"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3586450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Various ways to accomplish the same thing</a:t>
            </a:r>
          </a:p>
          <a:p>
            <a:endParaRPr lang="en-US" b="0" dirty="0"/>
          </a:p>
          <a:p>
            <a:r>
              <a:rPr lang="en-US" b="0" dirty="0"/>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15"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18406199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Various ways to accomplish the same thing</a:t>
            </a:r>
          </a:p>
          <a:p>
            <a:endParaRPr lang="en-US" b="0" dirty="0"/>
          </a:p>
          <a:p>
            <a:r>
              <a:rPr lang="en-US" b="0" dirty="0"/>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a:t>
            </a:r>
          </a:p>
          <a:p>
            <a:endParaRPr lang="en-US" b="0" dirty="0">
              <a:solidFill>
                <a:schemeClr val="tx2"/>
              </a:solidFill>
              <a:latin typeface="Lucida Sans Typewriter" panose="020B0509030504030204" pitchFamily="49" charset="0"/>
            </a:endParaRPr>
          </a:p>
          <a:p>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y=mass), data=</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a:t>
            </a:r>
          </a:p>
          <a:p>
            <a:endParaRPr lang="en-US" b="0" dirty="0">
              <a:solidFill>
                <a:schemeClr val="tx2"/>
              </a:solidFill>
              <a:latin typeface="Lucida Sans Typewriter" panose="020B0509030504030204" pitchFamily="49" charset="0"/>
            </a:endParaRPr>
          </a:p>
        </p:txBody>
      </p:sp>
      <p:sp>
        <p:nvSpPr>
          <p:cNvPr id="15"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4162813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solidFill>
                  <a:srgbClr val="00B050"/>
                </a:solidFill>
                <a:latin typeface="Lucida Sans Typewriter" panose="020B0509030504030204" pitchFamily="49" charset="0"/>
              </a:rPr>
              <a:t># Add </a:t>
            </a:r>
            <a:r>
              <a:rPr lang="en-US" b="0" dirty="0" err="1">
                <a:solidFill>
                  <a:srgbClr val="00B050"/>
                </a:solidFill>
                <a:latin typeface="Lucida Sans Typewriter" panose="020B0509030504030204" pitchFamily="49" charset="0"/>
              </a:rPr>
              <a:t>colour</a:t>
            </a:r>
            <a:r>
              <a:rPr lang="en-US" b="0" dirty="0">
                <a:solidFill>
                  <a:srgbClr val="00B050"/>
                </a:solidFill>
                <a:latin typeface="Lucida Sans Typewriter" panose="020B0509030504030204" pitchFamily="49" charset="0"/>
              </a:rPr>
              <a:t> using the argument col = ‘red’</a:t>
            </a:r>
          </a:p>
          <a:p>
            <a:r>
              <a:rPr lang="en-US" b="0" dirty="0">
                <a:solidFill>
                  <a:srgbClr val="00B050"/>
                </a:solidFill>
                <a:latin typeface="Lucida Sans Typewriter" panose="020B0509030504030204" pitchFamily="49" charset="0"/>
              </a:rPr>
              <a:t># If col is outside of the </a:t>
            </a:r>
            <a:r>
              <a:rPr lang="en-US" b="0" dirty="0" err="1">
                <a:solidFill>
                  <a:srgbClr val="00B050"/>
                </a:solidFill>
                <a:latin typeface="Lucida Sans Typewriter" panose="020B0509030504030204" pitchFamily="49" charset="0"/>
              </a:rPr>
              <a:t>aes</a:t>
            </a:r>
            <a:r>
              <a:rPr lang="en-US" b="0" dirty="0">
                <a:solidFill>
                  <a:srgbClr val="00B050"/>
                </a:solidFill>
                <a:latin typeface="Lucida Sans Typewriter" panose="020B0509030504030204" pitchFamily="49" charset="0"/>
              </a:rPr>
              <a:t>() function…</a:t>
            </a:r>
          </a:p>
          <a:p>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y=weight), col=‘red’)</a:t>
            </a:r>
          </a:p>
          <a:p>
            <a:endParaRPr lang="en-US" b="0" dirty="0">
              <a:solidFill>
                <a:srgbClr val="00B050"/>
              </a:solidFill>
              <a:latin typeface="Lucida Sans Typewriter" panose="020B0509030504030204" pitchFamily="49" charset="0"/>
            </a:endParaRPr>
          </a:p>
          <a:p>
            <a:r>
              <a:rPr lang="en-US" b="0" dirty="0">
                <a:solidFill>
                  <a:srgbClr val="00B050"/>
                </a:solidFill>
                <a:latin typeface="Lucida Sans Typewriter" panose="020B0509030504030204" pitchFamily="49" charset="0"/>
              </a:rPr>
              <a:t># If col is inside the </a:t>
            </a:r>
            <a:r>
              <a:rPr lang="en-US" b="0" dirty="0" err="1">
                <a:solidFill>
                  <a:srgbClr val="00B050"/>
                </a:solidFill>
                <a:latin typeface="Lucida Sans Typewriter" panose="020B0509030504030204" pitchFamily="49" charset="0"/>
              </a:rPr>
              <a:t>aes</a:t>
            </a:r>
            <a:r>
              <a:rPr lang="en-US" b="0" dirty="0">
                <a:solidFill>
                  <a:srgbClr val="00B050"/>
                </a:solidFill>
                <a:latin typeface="Lucida Sans Typewriter" panose="020B0509030504030204" pitchFamily="49" charset="0"/>
              </a:rPr>
              <a:t>() function, it can be</a:t>
            </a:r>
          </a:p>
          <a:p>
            <a:r>
              <a:rPr lang="en-US" b="0" dirty="0">
                <a:solidFill>
                  <a:srgbClr val="00B050"/>
                </a:solidFill>
                <a:latin typeface="Lucida Sans Typewriter" panose="020B0509030504030204" pitchFamily="49" charset="0"/>
              </a:rPr>
              <a:t># linked to the dataset</a:t>
            </a:r>
          </a:p>
          <a:p>
            <a:r>
              <a:rPr lang="en-US" b="0" dirty="0" err="1">
                <a:solidFill>
                  <a:schemeClr val="tx2"/>
                </a:solidFill>
                <a:latin typeface="Lucida Sans Typewriter" panose="020B0509030504030204" pitchFamily="49" charset="0"/>
              </a:rPr>
              <a:t>ggplot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a:t>
            </a:r>
            <a:r>
              <a:rPr lang="en-US" b="0" dirty="0">
                <a:solidFill>
                  <a:schemeClr val="tx2"/>
                </a:solidFill>
                <a:latin typeface="Lucida Sans Typewriter" panose="020B0509030504030204" pitchFamily="49" charset="0"/>
              </a:rPr>
              <a:t>) +</a:t>
            </a:r>
          </a:p>
          <a:p>
            <a:r>
              <a:rPr lang="en-US" b="0" dirty="0">
                <a:solidFill>
                  <a:schemeClr val="tx2"/>
                </a:solidFill>
                <a:latin typeface="Lucida Sans Typewriter" panose="020B0509030504030204" pitchFamily="49" charset="0"/>
              </a:rPr>
              <a:t>	</a:t>
            </a:r>
            <a:r>
              <a:rPr lang="en-US" b="0" dirty="0" err="1">
                <a:solidFill>
                  <a:schemeClr val="tx2"/>
                </a:solidFill>
                <a:latin typeface="Lucida Sans Typewriter" panose="020B0509030504030204" pitchFamily="49" charset="0"/>
              </a:rPr>
              <a:t>geom_point</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aes</a:t>
            </a:r>
            <a:r>
              <a:rPr lang="en-US" b="0" dirty="0">
                <a:solidFill>
                  <a:schemeClr val="tx2"/>
                </a:solidFill>
                <a:latin typeface="Lucida Sans Typewriter" panose="020B0509030504030204" pitchFamily="49" charset="0"/>
              </a:rPr>
              <a:t>(x=length, y=weight, col=sex))</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6"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8991950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b="0" dirty="0"/>
              <a:t>There are a huge number of ways to tweak these plots - it’s up to you to explore these using your own data!</a:t>
            </a:r>
          </a:p>
          <a:p>
            <a:r>
              <a:rPr lang="en-US" sz="2200" b="0" dirty="0"/>
              <a:t>For some basic tips and tricks, look at the online guide called R Cookbook.</a:t>
            </a:r>
          </a:p>
          <a:p>
            <a:endParaRPr lang="en-US" b="0" dirty="0">
              <a:solidFill>
                <a:srgbClr val="00B050"/>
              </a:solidFill>
              <a:latin typeface="Lucida Sans Typewriter" panose="020B0509030504030204" pitchFamily="49" charset="0"/>
            </a:endParaRPr>
          </a:p>
          <a:p>
            <a:r>
              <a:rPr lang="en-US" sz="2200" b="0" dirty="0"/>
              <a:t>Some of my personal favorite tricks are:</a:t>
            </a:r>
          </a:p>
          <a:p>
            <a:r>
              <a:rPr lang="en-US" b="0" dirty="0" err="1">
                <a:solidFill>
                  <a:schemeClr val="tx2"/>
                </a:solidFill>
                <a:latin typeface="Lucida Sans Typewriter" panose="020B0509030504030204" pitchFamily="49" charset="0"/>
              </a:rPr>
              <a:t>theme_bw</a:t>
            </a:r>
            <a:r>
              <a:rPr lang="en-US" b="0" dirty="0">
                <a:solidFill>
                  <a:schemeClr val="tx2"/>
                </a:solidFill>
                <a:latin typeface="Lucida Sans Typewriter" panose="020B0509030504030204" pitchFamily="49" charset="0"/>
              </a:rPr>
              <a:t>()	</a:t>
            </a:r>
            <a:r>
              <a:rPr lang="en-US" b="0" dirty="0">
                <a:solidFill>
                  <a:srgbClr val="00B050"/>
                </a:solidFill>
                <a:latin typeface="Lucida Sans Typewriter" panose="020B0509030504030204" pitchFamily="49" charset="0"/>
              </a:rPr>
              <a:t># Black and white theme</a:t>
            </a:r>
          </a:p>
          <a:p>
            <a:r>
              <a:rPr lang="en-US" b="0" dirty="0" err="1">
                <a:solidFill>
                  <a:schemeClr val="tx2"/>
                </a:solidFill>
                <a:latin typeface="Lucida Sans Typewriter" panose="020B0509030504030204" pitchFamily="49" charset="0"/>
              </a:rPr>
              <a:t>scale_colour_manual</a:t>
            </a:r>
            <a:r>
              <a:rPr lang="en-US" b="0" dirty="0">
                <a:solidFill>
                  <a:schemeClr val="tx2"/>
                </a:solidFill>
                <a:latin typeface="Lucida Sans Typewriter" panose="020B0509030504030204" pitchFamily="49" charset="0"/>
              </a:rPr>
              <a:t>()</a:t>
            </a:r>
            <a:r>
              <a:rPr lang="en-US" b="0" dirty="0">
                <a:solidFill>
                  <a:srgbClr val="00B050"/>
                </a:solidFill>
                <a:latin typeface="Lucida Sans Typewriter" panose="020B0509030504030204" pitchFamily="49" charset="0"/>
              </a:rPr>
              <a:t>	# Specify colours to use</a:t>
            </a:r>
          </a:p>
          <a:p>
            <a:r>
              <a:rPr lang="en-US" b="0" dirty="0" err="1">
                <a:solidFill>
                  <a:schemeClr val="tx2"/>
                </a:solidFill>
                <a:latin typeface="Lucida Sans Typewriter" panose="020B0509030504030204" pitchFamily="49" charset="0"/>
              </a:rPr>
              <a:t>facet_grid</a:t>
            </a:r>
            <a:r>
              <a:rPr lang="en-US" b="0" dirty="0">
                <a:solidFill>
                  <a:schemeClr val="tx2"/>
                </a:solidFill>
                <a:latin typeface="Lucida Sans Typewriter" panose="020B0509030504030204" pitchFamily="49" charset="0"/>
              </a:rPr>
              <a:t>()</a:t>
            </a:r>
            <a:r>
              <a:rPr lang="en-US" b="0" dirty="0">
                <a:solidFill>
                  <a:srgbClr val="00B050"/>
                </a:solidFill>
                <a:latin typeface="Lucida Sans Typewriter" panose="020B0509030504030204" pitchFamily="49" charset="0"/>
              </a:rPr>
              <a:t>	# Create grid of plots based on 			specific factors</a:t>
            </a:r>
          </a:p>
          <a:p>
            <a:endParaRPr lang="en-US" b="0" dirty="0">
              <a:solidFill>
                <a:srgbClr val="00B050"/>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6"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Tree>
    <p:extLst>
      <p:ext uri="{BB962C8B-B14F-4D97-AF65-F5344CB8AC3E}">
        <p14:creationId xmlns:p14="http://schemas.microsoft.com/office/powerpoint/2010/main" val="2864900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Use </a:t>
            </a:r>
            <a:r>
              <a:rPr lang="en-CA" dirty="0">
                <a:solidFill>
                  <a:srgbClr val="C00000"/>
                </a:solidFill>
                <a:latin typeface="Lucida Sans Typewriter" panose="020B0509030504030204" pitchFamily="49" charset="0"/>
              </a:rPr>
              <a:t>{</a:t>
            </a:r>
            <a:r>
              <a:rPr lang="en-CA" dirty="0" err="1">
                <a:solidFill>
                  <a:srgbClr val="C00000"/>
                </a:solidFill>
                <a:latin typeface="Lucida Sans Typewriter" panose="020B0509030504030204" pitchFamily="49" charset="0"/>
              </a:rPr>
              <a:t>dplyr</a:t>
            </a:r>
            <a:r>
              <a:rPr lang="en-CA" dirty="0">
                <a:solidFill>
                  <a:srgbClr val="C00000"/>
                </a:solidFill>
                <a:latin typeface="Lucida Sans Typewriter" panose="020B0509030504030204" pitchFamily="49" charset="0"/>
              </a:rPr>
              <a:t>}</a:t>
            </a:r>
            <a:r>
              <a:rPr lang="en-CA" dirty="0"/>
              <a:t> and </a:t>
            </a:r>
            <a:r>
              <a:rPr lang="en-CA" dirty="0">
                <a:solidFill>
                  <a:srgbClr val="C00000"/>
                </a:solidFill>
                <a:latin typeface="Lucida Sans Typewriter" panose="020B0509030504030204" pitchFamily="49" charset="0"/>
              </a:rPr>
              <a:t>{ggplot2}</a:t>
            </a:r>
            <a:r>
              <a:rPr lang="en-CA" dirty="0"/>
              <a:t> to generate summary tables and plots of your own data!</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2.3</a:t>
            </a:r>
          </a:p>
        </p:txBody>
      </p:sp>
      <p:sp>
        <p:nvSpPr>
          <p:cNvPr id="5" name="TextBox 4"/>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End </a:t>
            </a:r>
            <a:r>
              <a:rPr lang="en-CA" sz="2000" b="1" dirty="0">
                <a:solidFill>
                  <a:srgbClr val="7030A0"/>
                </a:solidFill>
              </a:rPr>
              <a:t>Maine_CodeAlong3.R</a:t>
            </a:r>
            <a:endParaRPr lang="en-CA" sz="2000" b="1" i="1" dirty="0">
              <a:solidFill>
                <a:srgbClr val="7030A0"/>
              </a:solidFill>
            </a:endParaRPr>
          </a:p>
        </p:txBody>
      </p:sp>
    </p:spTree>
    <p:extLst>
      <p:ext uri="{BB962C8B-B14F-4D97-AF65-F5344CB8AC3E}">
        <p14:creationId xmlns:p14="http://schemas.microsoft.com/office/powerpoint/2010/main" val="15027108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7620000" cy="4983163"/>
          </a:xfrm>
        </p:spPr>
        <p:txBody>
          <a:bodyPr>
            <a:normAutofit lnSpcReduction="10000"/>
          </a:bodyPr>
          <a:lstStyle/>
          <a:p>
            <a:pPr marL="457200" indent="-457200">
              <a:buFont typeface="Wingdings" panose="05000000000000000000" pitchFamily="2" charset="2"/>
              <a:buChar char="q"/>
            </a:pPr>
            <a:r>
              <a:rPr lang="en-US" dirty="0"/>
              <a:t>Linear models</a:t>
            </a:r>
          </a:p>
          <a:p>
            <a:pPr marL="914400" lvl="1" indent="-457200">
              <a:buFont typeface="Wingdings" panose="05000000000000000000" pitchFamily="2" charset="2"/>
              <a:buChar char="§"/>
            </a:pPr>
            <a:r>
              <a:rPr lang="en-US" dirty="0"/>
              <a:t>Setting up a model</a:t>
            </a:r>
          </a:p>
          <a:p>
            <a:pPr marL="914400" lvl="1" indent="-457200">
              <a:buFont typeface="Wingdings" panose="05000000000000000000" pitchFamily="2" charset="2"/>
              <a:buChar char="§"/>
            </a:pPr>
            <a:r>
              <a:rPr lang="en-US" b="0" dirty="0"/>
              <a:t>Interpreting the output</a:t>
            </a:r>
          </a:p>
          <a:p>
            <a:pPr marL="457200" indent="-457200">
              <a:buFont typeface="Wingdings" panose="05000000000000000000" pitchFamily="2" charset="2"/>
              <a:buChar char="q"/>
            </a:pPr>
            <a:r>
              <a:rPr lang="en-US" dirty="0"/>
              <a:t>It looks good to me…</a:t>
            </a:r>
          </a:p>
          <a:p>
            <a:pPr marL="914400" lvl="1" indent="-457200">
              <a:buFont typeface="Wingdings" panose="05000000000000000000" pitchFamily="2" charset="2"/>
              <a:buChar char="§"/>
            </a:pPr>
            <a:r>
              <a:rPr lang="en-US" dirty="0"/>
              <a:t>Model diagnostics</a:t>
            </a:r>
          </a:p>
          <a:p>
            <a:pPr marL="914400" lvl="1" indent="-457200">
              <a:buFont typeface="Wingdings" panose="05000000000000000000" pitchFamily="2" charset="2"/>
              <a:buChar char="§"/>
            </a:pPr>
            <a:r>
              <a:rPr lang="en-US" dirty="0"/>
              <a:t>Random patterns?</a:t>
            </a:r>
            <a:endParaRPr lang="en-US" b="0" dirty="0"/>
          </a:p>
          <a:p>
            <a:pPr marL="914400" lvl="1" indent="-457200">
              <a:buFont typeface="Wingdings" panose="05000000000000000000" pitchFamily="2" charset="2"/>
              <a:buChar char="§"/>
            </a:pPr>
            <a:r>
              <a:rPr lang="en-US" b="0" dirty="0"/>
              <a:t>Dispersion</a:t>
            </a:r>
          </a:p>
          <a:p>
            <a:pPr marL="457200" indent="-457200">
              <a:buFont typeface="Wingdings" panose="05000000000000000000" pitchFamily="2" charset="2"/>
              <a:buChar char="q"/>
            </a:pPr>
            <a:r>
              <a:rPr lang="en-US" dirty="0"/>
              <a:t>Changing the distribution with GLMs</a:t>
            </a:r>
          </a:p>
          <a:p>
            <a:pPr marL="914400" lvl="1" indent="-457200">
              <a:buFont typeface="Arial" panose="020B0604020202020204" pitchFamily="34" charset="0"/>
              <a:buChar char="•"/>
            </a:pPr>
            <a:r>
              <a:rPr lang="en-US" dirty="0"/>
              <a:t>Setting up a model</a:t>
            </a:r>
          </a:p>
          <a:p>
            <a:pPr marL="914400" lvl="1" indent="-457200">
              <a:buFont typeface="Arial" panose="020B0604020202020204" pitchFamily="34" charset="0"/>
              <a:buChar char="•"/>
            </a:pPr>
            <a:r>
              <a:rPr lang="en-US" dirty="0"/>
              <a:t>Interpreting the output</a:t>
            </a:r>
          </a:p>
          <a:p>
            <a:pPr marL="914400" lvl="1" indent="-457200">
              <a:buFont typeface="Arial" panose="020B0604020202020204" pitchFamily="34" charset="0"/>
              <a:buChar char="•"/>
            </a:pPr>
            <a:r>
              <a:rPr lang="en-US" dirty="0"/>
              <a:t>Model </a:t>
            </a:r>
            <a:r>
              <a:rPr lang="en-US" dirty="0" err="1"/>
              <a:t>diagnositcs</a:t>
            </a:r>
            <a:endParaRPr lang="en-US" dirty="0"/>
          </a:p>
          <a:p>
            <a:pPr marL="457200" indent="-457200">
              <a:buFont typeface="Wingdings" panose="05000000000000000000" pitchFamily="2" charset="2"/>
              <a:buChar char="q"/>
            </a:pPr>
            <a:r>
              <a:rPr lang="en-US" dirty="0"/>
              <a:t>All models are bad, but some are informative</a:t>
            </a:r>
          </a:p>
          <a:p>
            <a:pPr marL="914400" lvl="1" indent="-457200">
              <a:buFont typeface="Arial" panose="020B0604020202020204" pitchFamily="34" charset="0"/>
              <a:buChar char="•"/>
            </a:pPr>
            <a:r>
              <a:rPr lang="en-US" dirty="0"/>
              <a:t>Model selection</a:t>
            </a:r>
          </a:p>
          <a:p>
            <a:pPr marL="914400" lvl="1" indent="-457200"/>
            <a:endParaRPr lang="en-US" dirty="0"/>
          </a:p>
        </p:txBody>
      </p:sp>
      <p:sp>
        <p:nvSpPr>
          <p:cNvPr id="5" name="Title 1"/>
          <p:cNvSpPr txBox="1">
            <a:spLocks/>
          </p:cNvSpPr>
          <p:nvPr/>
        </p:nvSpPr>
        <p:spPr>
          <a:xfrm>
            <a:off x="228600" y="0"/>
            <a:ext cx="8763000" cy="9140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a:solidFill>
                  <a:srgbClr val="C00000"/>
                </a:solidFill>
              </a:rPr>
              <a:t>Module 3:</a:t>
            </a:r>
            <a:r>
              <a:rPr lang="en-US" sz="3000" dirty="0">
                <a:solidFill>
                  <a:srgbClr val="C00000"/>
                </a:solidFill>
              </a:rPr>
              <a:t> Linear models to </a:t>
            </a:r>
            <a:r>
              <a:rPr lang="en-US" sz="3000" dirty="0" err="1">
                <a:solidFill>
                  <a:srgbClr val="C00000"/>
                </a:solidFill>
              </a:rPr>
              <a:t>gLM</a:t>
            </a:r>
            <a:r>
              <a:rPr lang="en-US" sz="2500" dirty="0" err="1">
                <a:solidFill>
                  <a:srgbClr val="C00000"/>
                </a:solidFill>
              </a:rPr>
              <a:t>s</a:t>
            </a:r>
            <a:endParaRPr lang="en-US" sz="2500" dirty="0">
              <a:solidFill>
                <a:srgbClr val="C00000"/>
              </a:solidFill>
            </a:endParaRPr>
          </a:p>
        </p:txBody>
      </p:sp>
    </p:spTree>
    <p:extLst>
      <p:ext uri="{BB962C8B-B14F-4D97-AF65-F5344CB8AC3E}">
        <p14:creationId xmlns:p14="http://schemas.microsoft.com/office/powerpoint/2010/main" val="25820937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Open </a:t>
            </a:r>
            <a:r>
              <a:rPr lang="en-CA" dirty="0">
                <a:solidFill>
                  <a:srgbClr val="7030A0"/>
                </a:solidFill>
              </a:rPr>
              <a:t>Maine_CodeAlong4.R</a:t>
            </a:r>
          </a:p>
          <a:p>
            <a:pPr marL="457200" indent="-457200">
              <a:buAutoNum type="alphaUcParenBoth"/>
            </a:pPr>
            <a:r>
              <a:rPr lang="en-CA" dirty="0"/>
              <a:t>Ensure that the working directory is set properly</a:t>
            </a:r>
          </a:p>
          <a:p>
            <a:pPr marL="457200" indent="-457200">
              <a:buAutoNum type="alphaUcParenBoth"/>
            </a:pPr>
            <a:r>
              <a:rPr lang="en-CA" dirty="0"/>
              <a:t>Load the package </a:t>
            </a:r>
            <a:r>
              <a:rPr lang="en-CA" dirty="0">
                <a:solidFill>
                  <a:srgbClr val="C00000"/>
                </a:solidFill>
                <a:latin typeface="Lucida Sans Typewriter" panose="020B0509030504030204" pitchFamily="49" charset="0"/>
              </a:rPr>
              <a:t>{ggplot2}</a:t>
            </a:r>
          </a:p>
          <a:p>
            <a:pPr marL="457200" indent="-457200">
              <a:buAutoNum type="alphaUcParenBoth"/>
            </a:pPr>
            <a:r>
              <a:rPr lang="en-CA" dirty="0"/>
              <a:t>Install and load the package </a:t>
            </a:r>
            <a:r>
              <a:rPr lang="en-CA" dirty="0">
                <a:solidFill>
                  <a:srgbClr val="C00000"/>
                </a:solidFill>
                <a:latin typeface="Lucida Sans Typewriter" panose="020B0509030504030204" pitchFamily="49" charset="0"/>
              </a:rPr>
              <a:t>{MASS}</a:t>
            </a:r>
          </a:p>
          <a:p>
            <a:pPr marL="457200" indent="-457200">
              <a:buAutoNum type="alphaUcParenBoth"/>
            </a:pPr>
            <a:r>
              <a:rPr lang="en-CA" dirty="0"/>
              <a:t>Source in </a:t>
            </a:r>
            <a:r>
              <a:rPr lang="en-CA" dirty="0" err="1">
                <a:solidFill>
                  <a:srgbClr val="7030A0"/>
                </a:solidFill>
              </a:rPr>
              <a:t>HighStatLib.R</a:t>
            </a:r>
            <a:r>
              <a:rPr lang="en-CA" dirty="0"/>
              <a:t> and </a:t>
            </a:r>
            <a:r>
              <a:rPr lang="en-CA" dirty="0" err="1">
                <a:solidFill>
                  <a:srgbClr val="7030A0"/>
                </a:solidFill>
              </a:rPr>
              <a:t>MoreFunctions.R</a:t>
            </a:r>
            <a:endParaRPr lang="en-CA" dirty="0">
              <a:solidFill>
                <a:srgbClr val="7030A0"/>
              </a:solidFill>
            </a:endParaRPr>
          </a:p>
          <a:p>
            <a:pPr marL="457200" indent="-457200">
              <a:buAutoNum type="alphaUcParenBoth"/>
            </a:pPr>
            <a:r>
              <a:rPr lang="en-CA" dirty="0"/>
              <a:t>Import </a:t>
            </a:r>
            <a:r>
              <a:rPr lang="en-CA" dirty="0">
                <a:solidFill>
                  <a:srgbClr val="7030A0"/>
                </a:solidFill>
              </a:rPr>
              <a:t>Baileyetal2008_modified.txt</a:t>
            </a:r>
            <a:r>
              <a:rPr lang="en-CA" dirty="0"/>
              <a:t> as a data frame object called </a:t>
            </a:r>
            <a:r>
              <a:rPr lang="en-CA" dirty="0">
                <a:solidFill>
                  <a:srgbClr val="C00000"/>
                </a:solidFill>
                <a:latin typeface="Lucida Sans Typewriter" panose="020B0509030504030204" pitchFamily="49" charset="0"/>
              </a:rPr>
              <a:t>fish</a:t>
            </a:r>
          </a:p>
          <a:p>
            <a:pPr marL="457200" indent="-457200">
              <a:buAutoNum type="alphaUcParenBoth"/>
            </a:pPr>
            <a:r>
              <a:rPr lang="en-CA" dirty="0"/>
              <a:t>Ensure that the data were imported correctly</a:t>
            </a:r>
          </a:p>
          <a:p>
            <a:pPr marL="457200" indent="-457200">
              <a:buAutoNum type="alphaUcParenBoth"/>
            </a:pPr>
            <a:r>
              <a:rPr lang="en-CA" dirty="0"/>
              <a:t> Create a new column called </a:t>
            </a:r>
            <a:r>
              <a:rPr lang="en-CA" dirty="0" err="1">
                <a:solidFill>
                  <a:srgbClr val="C00000"/>
                </a:solidFill>
                <a:latin typeface="Lucida Sans Typewriter" panose="020B0509030504030204" pitchFamily="49" charset="0"/>
              </a:rPr>
              <a:t>depth_km</a:t>
            </a:r>
            <a:r>
              <a:rPr lang="en-CA" dirty="0">
                <a:solidFill>
                  <a:srgbClr val="C00000"/>
                </a:solidFill>
                <a:latin typeface="Lucida Sans Typewriter" panose="020B0509030504030204" pitchFamily="49" charset="0"/>
              </a:rPr>
              <a:t> </a:t>
            </a:r>
            <a:r>
              <a:rPr lang="en-CA" dirty="0"/>
              <a:t>containing </a:t>
            </a:r>
            <a:r>
              <a:rPr lang="en-CA" dirty="0" err="1">
                <a:solidFill>
                  <a:srgbClr val="C00000"/>
                </a:solidFill>
                <a:latin typeface="Lucida Sans Typewriter" panose="020B0509030504030204" pitchFamily="49" charset="0"/>
              </a:rPr>
              <a:t>depth_m</a:t>
            </a:r>
            <a:r>
              <a:rPr lang="en-CA" dirty="0">
                <a:solidFill>
                  <a:srgbClr val="C00000"/>
                </a:solidFill>
                <a:latin typeface="Lucida Sans Typewriter" panose="020B0509030504030204" pitchFamily="49" charset="0"/>
              </a:rPr>
              <a:t> </a:t>
            </a:r>
            <a:r>
              <a:rPr lang="en-CA" dirty="0"/>
              <a:t>converted to km</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3.1</a:t>
            </a:r>
          </a:p>
        </p:txBody>
      </p:sp>
      <p:sp>
        <p:nvSpPr>
          <p:cNvPr id="6" name="TextBox 5"/>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Maine_CodeAlong4.R</a:t>
            </a:r>
            <a:endParaRPr lang="en-CA" sz="2000" b="1" i="1" dirty="0">
              <a:solidFill>
                <a:srgbClr val="7030A0"/>
              </a:solidFill>
            </a:endParaRPr>
          </a:p>
        </p:txBody>
      </p:sp>
    </p:spTree>
    <p:extLst>
      <p:ext uri="{BB962C8B-B14F-4D97-AF65-F5344CB8AC3E}">
        <p14:creationId xmlns:p14="http://schemas.microsoft.com/office/powerpoint/2010/main" val="154398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718"/>
            <a:ext cx="8763000" cy="761682"/>
          </a:xfrm>
        </p:spPr>
        <p:txBody>
          <a:bodyPr>
            <a:normAutofit/>
          </a:bodyPr>
          <a:lstStyle/>
          <a:p>
            <a:r>
              <a:rPr lang="en-US" dirty="0">
                <a:solidFill>
                  <a:srgbClr val="C00000"/>
                </a:solidFill>
              </a:rPr>
              <a:t>Workshop outline</a:t>
            </a:r>
          </a:p>
        </p:txBody>
      </p:sp>
      <p:sp>
        <p:nvSpPr>
          <p:cNvPr id="3" name="Content Placeholder 2"/>
          <p:cNvSpPr>
            <a:spLocks noGrp="1"/>
          </p:cNvSpPr>
          <p:nvPr>
            <p:ph idx="1"/>
          </p:nvPr>
        </p:nvSpPr>
        <p:spPr>
          <a:xfrm>
            <a:off x="457200" y="1143000"/>
            <a:ext cx="7620000" cy="5562600"/>
          </a:xfrm>
        </p:spPr>
        <p:txBody>
          <a:bodyPr>
            <a:normAutofit lnSpcReduction="10000"/>
          </a:bodyPr>
          <a:lstStyle/>
          <a:p>
            <a:r>
              <a:rPr lang="en-US" sz="2200" dirty="0"/>
              <a:t>Module 1: Introduction to R</a:t>
            </a:r>
          </a:p>
          <a:p>
            <a:pPr marL="342900" indent="-342900">
              <a:buFontTx/>
              <a:buChar char="-"/>
            </a:pPr>
            <a:r>
              <a:rPr lang="en-US" sz="2200" b="0" dirty="0"/>
              <a:t>Getting Started with R and RStudio</a:t>
            </a:r>
          </a:p>
          <a:p>
            <a:pPr marL="342900" indent="-342900">
              <a:buFontTx/>
              <a:buChar char="-"/>
            </a:pPr>
            <a:r>
              <a:rPr lang="en-US" sz="2200" b="0" dirty="0"/>
              <a:t>R Basics</a:t>
            </a:r>
          </a:p>
          <a:p>
            <a:pPr marL="342900" indent="-342900">
              <a:buFontTx/>
              <a:buChar char="-"/>
            </a:pPr>
            <a:r>
              <a:rPr lang="en-US" sz="2200" b="0" dirty="0"/>
              <a:t>Importing Data</a:t>
            </a:r>
          </a:p>
          <a:p>
            <a:r>
              <a:rPr lang="en-US" sz="2200" dirty="0"/>
              <a:t>Module 2: Exploring and Visualizing Data</a:t>
            </a:r>
            <a:endParaRPr lang="en-US" sz="2200" b="0" dirty="0"/>
          </a:p>
          <a:p>
            <a:pPr marL="342900" indent="-342900">
              <a:buFontTx/>
              <a:buChar char="-"/>
            </a:pPr>
            <a:r>
              <a:rPr lang="en-US" sz="2200" b="0" dirty="0"/>
              <a:t>Formatting Dates Using {</a:t>
            </a:r>
            <a:r>
              <a:rPr lang="en-US" sz="2200" b="0" dirty="0" err="1"/>
              <a:t>lubridate</a:t>
            </a:r>
            <a:r>
              <a:rPr lang="en-US" sz="2200" b="0" dirty="0"/>
              <a:t>}</a:t>
            </a:r>
          </a:p>
          <a:p>
            <a:pPr marL="342900" indent="-342900">
              <a:buFontTx/>
              <a:buChar char="-"/>
            </a:pPr>
            <a:r>
              <a:rPr lang="en-US" sz="2200" b="0" dirty="0"/>
              <a:t>Summarizing Data Using {</a:t>
            </a:r>
            <a:r>
              <a:rPr lang="en-US" sz="2200" b="0" dirty="0" err="1"/>
              <a:t>dplyr</a:t>
            </a:r>
            <a:r>
              <a:rPr lang="en-US" sz="2200" b="0" dirty="0"/>
              <a:t>}</a:t>
            </a:r>
          </a:p>
          <a:p>
            <a:pPr marL="342900" indent="-342900">
              <a:buFontTx/>
              <a:buChar char="-"/>
            </a:pPr>
            <a:r>
              <a:rPr lang="en-US" sz="2200" b="0" dirty="0"/>
              <a:t>Visualizations Using {ggplot2}</a:t>
            </a:r>
          </a:p>
          <a:p>
            <a:r>
              <a:rPr lang="en-US" sz="2200" dirty="0"/>
              <a:t>Module 3: LMs to GLMs</a:t>
            </a:r>
          </a:p>
          <a:p>
            <a:pPr marL="342900" indent="-342900">
              <a:buFontTx/>
              <a:buChar char="-"/>
            </a:pPr>
            <a:r>
              <a:rPr lang="en-US" sz="2200" b="0" dirty="0"/>
              <a:t>Linear Models (LMs)</a:t>
            </a:r>
          </a:p>
          <a:p>
            <a:pPr marL="342900" indent="-342900">
              <a:buFontTx/>
              <a:buChar char="-"/>
            </a:pPr>
            <a:r>
              <a:rPr lang="en-US" sz="2200" b="0" dirty="0"/>
              <a:t>General Linear Models (GLMs)</a:t>
            </a:r>
          </a:p>
          <a:p>
            <a:pPr marL="342900" indent="-342900">
              <a:buFontTx/>
              <a:buChar char="-"/>
            </a:pPr>
            <a:r>
              <a:rPr lang="en-US" sz="2200" b="0" dirty="0"/>
              <a:t>Diagnostics and Model Selection</a:t>
            </a:r>
            <a:endParaRPr lang="en-US" b="0" dirty="0"/>
          </a:p>
        </p:txBody>
      </p:sp>
    </p:spTree>
    <p:extLst>
      <p:ext uri="{BB962C8B-B14F-4D97-AF65-F5344CB8AC3E}">
        <p14:creationId xmlns:p14="http://schemas.microsoft.com/office/powerpoint/2010/main" val="170221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718"/>
            <a:ext cx="8763000" cy="761682"/>
          </a:xfrm>
        </p:spPr>
        <p:txBody>
          <a:bodyPr>
            <a:normAutofit/>
          </a:bodyPr>
          <a:lstStyle/>
          <a:p>
            <a:r>
              <a:rPr lang="en-US" dirty="0">
                <a:solidFill>
                  <a:srgbClr val="C00000"/>
                </a:solidFill>
              </a:rPr>
              <a:t>Workshop</a:t>
            </a:r>
            <a:r>
              <a:rPr lang="en-US" dirty="0"/>
              <a:t> outline</a:t>
            </a:r>
          </a:p>
        </p:txBody>
      </p:sp>
      <p:sp>
        <p:nvSpPr>
          <p:cNvPr id="3" name="Content Placeholder 2"/>
          <p:cNvSpPr>
            <a:spLocks noGrp="1"/>
          </p:cNvSpPr>
          <p:nvPr>
            <p:ph idx="1"/>
          </p:nvPr>
        </p:nvSpPr>
        <p:spPr>
          <a:xfrm>
            <a:off x="457200" y="1143000"/>
            <a:ext cx="7620000" cy="5562600"/>
          </a:xfrm>
        </p:spPr>
        <p:txBody>
          <a:bodyPr>
            <a:normAutofit lnSpcReduction="10000"/>
          </a:bodyPr>
          <a:lstStyle/>
          <a:p>
            <a:r>
              <a:rPr lang="en-US" sz="2200" dirty="0"/>
              <a:t>Module 1: Introduction to R</a:t>
            </a:r>
          </a:p>
          <a:p>
            <a:pPr marL="342900" indent="-342900">
              <a:buFontTx/>
              <a:buChar char="-"/>
            </a:pPr>
            <a:r>
              <a:rPr lang="en-US" sz="2200" b="0" dirty="0"/>
              <a:t>Getting Started with R and RStudio</a:t>
            </a:r>
          </a:p>
          <a:p>
            <a:pPr marL="342900" indent="-342900">
              <a:buFontTx/>
              <a:buChar char="-"/>
            </a:pPr>
            <a:r>
              <a:rPr lang="en-US" sz="2200" b="0" dirty="0"/>
              <a:t>R Basics</a:t>
            </a:r>
          </a:p>
          <a:p>
            <a:pPr marL="342900" indent="-342900">
              <a:buFontTx/>
              <a:buChar char="-"/>
            </a:pPr>
            <a:r>
              <a:rPr lang="en-US" sz="2200" b="0" dirty="0"/>
              <a:t>Importing Data</a:t>
            </a:r>
          </a:p>
          <a:p>
            <a:r>
              <a:rPr lang="en-US" sz="2200" dirty="0"/>
              <a:t>Module 2: Exploring and Visualizing Data</a:t>
            </a:r>
            <a:endParaRPr lang="en-US" sz="2200" b="0" dirty="0"/>
          </a:p>
          <a:p>
            <a:pPr marL="342900" indent="-342900">
              <a:buFontTx/>
              <a:buChar char="-"/>
            </a:pPr>
            <a:r>
              <a:rPr lang="en-US" sz="2200" b="0" dirty="0"/>
              <a:t>Formatting Dates Using {</a:t>
            </a:r>
            <a:r>
              <a:rPr lang="en-US" sz="2200" b="0" dirty="0" err="1"/>
              <a:t>lubridate</a:t>
            </a:r>
            <a:r>
              <a:rPr lang="en-US" sz="2200" b="0" dirty="0"/>
              <a:t>}</a:t>
            </a:r>
          </a:p>
          <a:p>
            <a:pPr marL="342900" indent="-342900">
              <a:buFontTx/>
              <a:buChar char="-"/>
            </a:pPr>
            <a:r>
              <a:rPr lang="en-US" sz="2200" b="0" dirty="0"/>
              <a:t>Summarizing Data Using {</a:t>
            </a:r>
            <a:r>
              <a:rPr lang="en-US" sz="2200" b="0" dirty="0" err="1"/>
              <a:t>dplyr</a:t>
            </a:r>
            <a:r>
              <a:rPr lang="en-US" sz="2200" b="0" dirty="0"/>
              <a:t>}</a:t>
            </a:r>
          </a:p>
          <a:p>
            <a:pPr marL="342900" indent="-342900">
              <a:buFontTx/>
              <a:buChar char="-"/>
            </a:pPr>
            <a:r>
              <a:rPr lang="en-US" sz="2200" b="0" dirty="0"/>
              <a:t>Visualizations Using {ggplot2} </a:t>
            </a:r>
          </a:p>
          <a:p>
            <a:r>
              <a:rPr lang="en-US" sz="2200" dirty="0"/>
              <a:t>Module 3: LMs to GLMs</a:t>
            </a:r>
          </a:p>
          <a:p>
            <a:pPr marL="342900" indent="-342900">
              <a:buFontTx/>
              <a:buChar char="-"/>
            </a:pPr>
            <a:r>
              <a:rPr lang="en-US" sz="2200" b="0" dirty="0"/>
              <a:t>Linear Models (LMs)</a:t>
            </a:r>
          </a:p>
          <a:p>
            <a:pPr marL="342900" indent="-342900">
              <a:buFontTx/>
              <a:buChar char="-"/>
            </a:pPr>
            <a:r>
              <a:rPr lang="en-US" sz="2200" b="0" dirty="0"/>
              <a:t>General Linear Models (GLMs)</a:t>
            </a:r>
          </a:p>
          <a:p>
            <a:pPr marL="342900" indent="-342900">
              <a:buFontTx/>
              <a:buChar char="-"/>
            </a:pPr>
            <a:r>
              <a:rPr lang="en-US" sz="2200" b="0" dirty="0"/>
              <a:t>Diagnostics and Model Selection</a:t>
            </a:r>
            <a:endParaRPr lang="en-US" b="0" dirty="0"/>
          </a:p>
        </p:txBody>
      </p:sp>
      <p:cxnSp>
        <p:nvCxnSpPr>
          <p:cNvPr id="5" name="Straight Connector 4"/>
          <p:cNvCxnSpPr/>
          <p:nvPr/>
        </p:nvCxnSpPr>
        <p:spPr>
          <a:xfrm>
            <a:off x="0" y="3771900"/>
            <a:ext cx="6781800" cy="76200"/>
          </a:xfrm>
          <a:prstGeom prst="line">
            <a:avLst/>
          </a:prstGeom>
          <a:ln w="3810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p:cNvCxnSpPr/>
          <p:nvPr/>
        </p:nvCxnSpPr>
        <p:spPr>
          <a:xfrm>
            <a:off x="0" y="2438400"/>
            <a:ext cx="6781800" cy="76200"/>
          </a:xfrm>
          <a:prstGeom prst="line">
            <a:avLst/>
          </a:prstGeom>
          <a:ln w="3810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p:cNvCxnSpPr/>
          <p:nvPr/>
        </p:nvCxnSpPr>
        <p:spPr>
          <a:xfrm>
            <a:off x="0" y="5562600"/>
            <a:ext cx="6781800" cy="76200"/>
          </a:xfrm>
          <a:prstGeom prst="line">
            <a:avLst/>
          </a:prstGeom>
          <a:ln w="3810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Content Placeholder 2"/>
          <p:cNvSpPr txBox="1">
            <a:spLocks/>
          </p:cNvSpPr>
          <p:nvPr/>
        </p:nvSpPr>
        <p:spPr>
          <a:xfrm>
            <a:off x="6768737" y="2284911"/>
            <a:ext cx="1306286"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dirty="0"/>
              <a:t>coffee</a:t>
            </a:r>
            <a:endParaRPr lang="en-US" b="0" dirty="0"/>
          </a:p>
        </p:txBody>
      </p:sp>
      <p:sp>
        <p:nvSpPr>
          <p:cNvPr id="9" name="Content Placeholder 2"/>
          <p:cNvSpPr txBox="1">
            <a:spLocks/>
          </p:cNvSpPr>
          <p:nvPr/>
        </p:nvSpPr>
        <p:spPr>
          <a:xfrm>
            <a:off x="6777446" y="5372100"/>
            <a:ext cx="144780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dirty="0"/>
              <a:t>coffee</a:t>
            </a:r>
            <a:endParaRPr lang="en-US" b="0" dirty="0"/>
          </a:p>
        </p:txBody>
      </p:sp>
      <p:sp>
        <p:nvSpPr>
          <p:cNvPr id="10" name="Content Placeholder 2"/>
          <p:cNvSpPr txBox="1">
            <a:spLocks/>
          </p:cNvSpPr>
          <p:nvPr/>
        </p:nvSpPr>
        <p:spPr>
          <a:xfrm>
            <a:off x="6781800" y="3581400"/>
            <a:ext cx="144780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dirty="0"/>
              <a:t>lunch</a:t>
            </a:r>
            <a:endParaRPr lang="en-US" b="0" dirty="0"/>
          </a:p>
        </p:txBody>
      </p:sp>
    </p:spTree>
    <p:extLst>
      <p:ext uri="{BB962C8B-B14F-4D97-AF65-F5344CB8AC3E}">
        <p14:creationId xmlns:p14="http://schemas.microsoft.com/office/powerpoint/2010/main" val="3208284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7620000" cy="4983163"/>
          </a:xfrm>
        </p:spPr>
        <p:txBody>
          <a:bodyPr>
            <a:normAutofit lnSpcReduction="10000"/>
          </a:bodyPr>
          <a:lstStyle/>
          <a:p>
            <a:pPr marL="457200" indent="-457200">
              <a:buFont typeface="Wingdings" panose="05000000000000000000" pitchFamily="2" charset="2"/>
              <a:buChar char="q"/>
            </a:pPr>
            <a:r>
              <a:rPr lang="en-US" dirty="0"/>
              <a:t>RStudio </a:t>
            </a:r>
            <a:r>
              <a:rPr lang="en-US" b="0" i="1" dirty="0"/>
              <a:t>(never use </a:t>
            </a:r>
            <a:r>
              <a:rPr lang="en-US" b="0" i="1" dirty="0" err="1"/>
              <a:t>RGui</a:t>
            </a:r>
            <a:r>
              <a:rPr lang="en-US" b="0" i="1" dirty="0"/>
              <a:t> / command line again…)</a:t>
            </a:r>
          </a:p>
          <a:p>
            <a:pPr marL="457200" indent="-457200">
              <a:buFont typeface="Wingdings" panose="05000000000000000000" pitchFamily="2" charset="2"/>
              <a:buChar char="q"/>
            </a:pPr>
            <a:r>
              <a:rPr lang="en-US" dirty="0"/>
              <a:t>Learning a new language – “R”</a:t>
            </a:r>
          </a:p>
          <a:p>
            <a:pPr marL="914400" lvl="1" indent="-457200">
              <a:buFont typeface="Wingdings" panose="05000000000000000000" pitchFamily="2" charset="2"/>
              <a:buChar char="§"/>
            </a:pPr>
            <a:r>
              <a:rPr lang="en-US" b="0" dirty="0"/>
              <a:t>Basic vocabulary</a:t>
            </a:r>
          </a:p>
          <a:p>
            <a:pPr marL="914400" lvl="1" indent="-457200">
              <a:buFont typeface="Wingdings" panose="05000000000000000000" pitchFamily="2" charset="2"/>
              <a:buChar char="§"/>
            </a:pPr>
            <a:r>
              <a:rPr lang="en-US" dirty="0"/>
              <a:t>Core concepts</a:t>
            </a:r>
            <a:endParaRPr lang="en-US" b="0" dirty="0"/>
          </a:p>
          <a:p>
            <a:pPr marL="914400" lvl="1" indent="-457200">
              <a:buFont typeface="Wingdings" panose="05000000000000000000" pitchFamily="2" charset="2"/>
              <a:buChar char="§"/>
            </a:pPr>
            <a:r>
              <a:rPr lang="en-US" dirty="0"/>
              <a:t>Indexing</a:t>
            </a:r>
            <a:endParaRPr lang="en-US" b="0" dirty="0"/>
          </a:p>
          <a:p>
            <a:pPr marL="457200" indent="-457200">
              <a:buFont typeface="Wingdings" panose="05000000000000000000" pitchFamily="2" charset="2"/>
              <a:buChar char="q"/>
            </a:pPr>
            <a:r>
              <a:rPr lang="en-US" dirty="0"/>
              <a:t>It’s all about script clarity!</a:t>
            </a:r>
          </a:p>
          <a:p>
            <a:pPr marL="914400" lvl="1" indent="-457200">
              <a:buFont typeface="Wingdings" panose="05000000000000000000" pitchFamily="2" charset="2"/>
              <a:buChar char="§"/>
            </a:pPr>
            <a:r>
              <a:rPr lang="en-US" dirty="0"/>
              <a:t>How to stay organized</a:t>
            </a:r>
          </a:p>
          <a:p>
            <a:pPr marL="914400" lvl="1" indent="-457200">
              <a:buFont typeface="Wingdings" panose="05000000000000000000" pitchFamily="2" charset="2"/>
              <a:buChar char="§"/>
            </a:pPr>
            <a:r>
              <a:rPr lang="en-US" b="0" dirty="0"/>
              <a:t># Commenting your code</a:t>
            </a:r>
          </a:p>
          <a:p>
            <a:pPr marL="914400" lvl="1" indent="-457200">
              <a:buFont typeface="Wingdings" panose="05000000000000000000" pitchFamily="2" charset="2"/>
              <a:buChar char="§"/>
            </a:pPr>
            <a:r>
              <a:rPr lang="en-US" b="0" dirty="0"/>
              <a:t># ---- Creating Sections ----</a:t>
            </a:r>
          </a:p>
          <a:p>
            <a:pPr marL="457200" indent="-457200">
              <a:buFont typeface="Wingdings" panose="05000000000000000000" pitchFamily="2" charset="2"/>
              <a:buChar char="q"/>
            </a:pPr>
            <a:r>
              <a:rPr lang="en-US" dirty="0"/>
              <a:t>I lied. It’s also about data quality.</a:t>
            </a:r>
          </a:p>
          <a:p>
            <a:pPr marL="914400" lvl="1" indent="-457200">
              <a:buFont typeface="Wingdings" panose="05000000000000000000" pitchFamily="2" charset="2"/>
              <a:buChar char="§"/>
            </a:pPr>
            <a:r>
              <a:rPr lang="en-US" b="0" dirty="0"/>
              <a:t>Spreadsheet formatting &amp; exporting data</a:t>
            </a:r>
          </a:p>
          <a:p>
            <a:pPr marL="914400" lvl="1" indent="-457200">
              <a:buFont typeface="Wingdings" panose="05000000000000000000" pitchFamily="2" charset="2"/>
              <a:buChar char="§"/>
            </a:pPr>
            <a:r>
              <a:rPr lang="en-US" b="0" dirty="0"/>
              <a:t>Importing data &amp; QAQC</a:t>
            </a:r>
          </a:p>
          <a:p>
            <a:pPr marL="914400" lvl="1" indent="-457200">
              <a:buFont typeface="Wingdings" panose="05000000000000000000" pitchFamily="2" charset="2"/>
              <a:buChar char="§"/>
            </a:pPr>
            <a:r>
              <a:rPr lang="en-US" b="0" dirty="0"/>
              <a:t>Best practices </a:t>
            </a:r>
            <a:r>
              <a:rPr lang="en-US" sz="1800" b="0" i="1" dirty="0"/>
              <a:t>(trust us!)</a:t>
            </a:r>
            <a:endParaRPr lang="en-US" dirty="0"/>
          </a:p>
          <a:p>
            <a:pPr marL="914400" lvl="1" indent="-457200"/>
            <a:endParaRPr lang="en-US" dirty="0"/>
          </a:p>
        </p:txBody>
      </p:sp>
      <p:sp>
        <p:nvSpPr>
          <p:cNvPr id="5" name="Title 1"/>
          <p:cNvSpPr txBox="1">
            <a:spLocks/>
          </p:cNvSpPr>
          <p:nvPr/>
        </p:nvSpPr>
        <p:spPr>
          <a:xfrm>
            <a:off x="228600" y="0"/>
            <a:ext cx="8077200" cy="9140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solidFill>
                  <a:srgbClr val="C00000"/>
                </a:solidFill>
              </a:rPr>
              <a:t>Module 1:</a:t>
            </a:r>
            <a:r>
              <a:rPr lang="en-US" sz="3000">
                <a:solidFill>
                  <a:srgbClr val="C00000"/>
                </a:solidFill>
              </a:rPr>
              <a:t> Introduction to R</a:t>
            </a:r>
            <a:endParaRPr lang="en-US" sz="3000" dirty="0">
              <a:solidFill>
                <a:srgbClr val="C00000"/>
              </a:solidFill>
            </a:endParaRPr>
          </a:p>
        </p:txBody>
      </p:sp>
    </p:spTree>
    <p:extLst>
      <p:ext uri="{BB962C8B-B14F-4D97-AF65-F5344CB8AC3E}">
        <p14:creationId xmlns:p14="http://schemas.microsoft.com/office/powerpoint/2010/main" val="3071957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dirty="0"/>
              <a:t>(A) Install R</a:t>
            </a:r>
          </a:p>
          <a:p>
            <a:r>
              <a:rPr lang="en-CA" b="0" dirty="0"/>
              <a:t>	http://cran.r-project.org/bin/windows/base/</a:t>
            </a:r>
          </a:p>
          <a:p>
            <a:endParaRPr lang="en-CA" b="0" dirty="0"/>
          </a:p>
          <a:p>
            <a:endParaRPr lang="en-CA" b="0" dirty="0"/>
          </a:p>
          <a:p>
            <a:endParaRPr lang="en-CA" b="0" dirty="0"/>
          </a:p>
          <a:p>
            <a:endParaRPr lang="en-CA" b="0" dirty="0"/>
          </a:p>
          <a:p>
            <a:endParaRPr lang="en-CA" b="0" dirty="0"/>
          </a:p>
          <a:p>
            <a:endParaRPr lang="en-CA" dirty="0"/>
          </a:p>
          <a:p>
            <a:r>
              <a:rPr lang="en-CA" dirty="0"/>
              <a:t>(B) Install RStudio</a:t>
            </a:r>
          </a:p>
          <a:p>
            <a:r>
              <a:rPr lang="en-CA" b="0" dirty="0"/>
              <a:t>	http://www.rstudio.com</a:t>
            </a:r>
          </a:p>
          <a:p>
            <a:endParaRPr lang="en-CA" dirty="0"/>
          </a:p>
          <a:p>
            <a:r>
              <a:rPr lang="en-CA" dirty="0"/>
              <a:t>(C) Open Maine_CodeAlong1.R</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1.1</a:t>
            </a:r>
          </a:p>
        </p:txBody>
      </p:sp>
      <p:pic>
        <p:nvPicPr>
          <p:cNvPr id="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769065"/>
            <a:ext cx="32480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rotWithShape="1">
          <a:blip r:embed="rId5"/>
          <a:srcRect b="64118"/>
          <a:stretch/>
        </p:blipFill>
        <p:spPr>
          <a:xfrm>
            <a:off x="990600" y="1371600"/>
            <a:ext cx="5217209" cy="1883115"/>
          </a:xfrm>
          <a:prstGeom prst="rect">
            <a:avLst/>
          </a:prstGeom>
        </p:spPr>
      </p:pic>
    </p:spTree>
    <p:extLst>
      <p:ext uri="{BB962C8B-B14F-4D97-AF65-F5344CB8AC3E}">
        <p14:creationId xmlns:p14="http://schemas.microsoft.com/office/powerpoint/2010/main" val="4160278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112179" cy="990282"/>
          </a:xfrm>
        </p:spPr>
        <p:txBody>
          <a:bodyPr>
            <a:normAutofit/>
          </a:bodyPr>
          <a:lstStyle/>
          <a:p>
            <a:pPr algn="ctr"/>
            <a:r>
              <a:rPr lang="en-CA" dirty="0">
                <a:solidFill>
                  <a:srgbClr val="C00000"/>
                </a:solidFill>
              </a:rPr>
              <a:t>Our first look at </a:t>
            </a:r>
            <a:r>
              <a:rPr lang="en-CA" dirty="0" err="1">
                <a:solidFill>
                  <a:srgbClr val="C00000"/>
                </a:solidFill>
              </a:rPr>
              <a:t>rstudio</a:t>
            </a:r>
            <a:endParaRPr lang="en-CA" dirty="0">
              <a:solidFill>
                <a:srgbClr val="C00000"/>
              </a:solidFill>
            </a:endParaRPr>
          </a:p>
        </p:txBody>
      </p:sp>
      <p:pic>
        <p:nvPicPr>
          <p:cNvPr id="5" name="Picture 4"/>
          <p:cNvPicPr>
            <a:picLocks noChangeAspect="1"/>
          </p:cNvPicPr>
          <p:nvPr/>
        </p:nvPicPr>
        <p:blipFill>
          <a:blip r:embed="rId3"/>
          <a:stretch>
            <a:fillRect/>
          </a:stretch>
        </p:blipFill>
        <p:spPr>
          <a:xfrm>
            <a:off x="438839" y="1371600"/>
            <a:ext cx="8130540" cy="4495800"/>
          </a:xfrm>
          <a:prstGeom prst="rect">
            <a:avLst/>
          </a:prstGeom>
          <a:ln w="12700">
            <a:solidFill>
              <a:schemeClr val="tx1"/>
            </a:solidFill>
          </a:ln>
        </p:spPr>
      </p:pic>
    </p:spTree>
    <p:extLst>
      <p:ext uri="{BB962C8B-B14F-4D97-AF65-F5344CB8AC3E}">
        <p14:creationId xmlns:p14="http://schemas.microsoft.com/office/powerpoint/2010/main" val="59314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112179" cy="990282"/>
          </a:xfrm>
        </p:spPr>
        <p:txBody>
          <a:bodyPr>
            <a:normAutofit/>
          </a:bodyPr>
          <a:lstStyle/>
          <a:p>
            <a:pPr algn="ctr"/>
            <a:r>
              <a:rPr lang="en-CA" dirty="0">
                <a:solidFill>
                  <a:srgbClr val="C00000"/>
                </a:solidFill>
              </a:rPr>
              <a:t>Our first look at </a:t>
            </a:r>
            <a:r>
              <a:rPr lang="en-CA" dirty="0" err="1">
                <a:solidFill>
                  <a:srgbClr val="C00000"/>
                </a:solidFill>
              </a:rPr>
              <a:t>rstudio</a:t>
            </a:r>
            <a:endParaRPr lang="en-CA" dirty="0">
              <a:solidFill>
                <a:srgbClr val="C00000"/>
              </a:solidFill>
            </a:endParaRPr>
          </a:p>
        </p:txBody>
      </p:sp>
      <p:pic>
        <p:nvPicPr>
          <p:cNvPr id="5" name="Picture 4"/>
          <p:cNvPicPr>
            <a:picLocks noChangeAspect="1"/>
          </p:cNvPicPr>
          <p:nvPr/>
        </p:nvPicPr>
        <p:blipFill>
          <a:blip r:embed="rId3"/>
          <a:stretch>
            <a:fillRect/>
          </a:stretch>
        </p:blipFill>
        <p:spPr>
          <a:xfrm>
            <a:off x="438839" y="1371600"/>
            <a:ext cx="8130540" cy="4495800"/>
          </a:xfrm>
          <a:prstGeom prst="rect">
            <a:avLst/>
          </a:prstGeom>
          <a:ln w="12700">
            <a:solidFill>
              <a:schemeClr val="tx1"/>
            </a:solidFill>
          </a:ln>
        </p:spPr>
      </p:pic>
      <p:sp>
        <p:nvSpPr>
          <p:cNvPr id="3" name="TextBox 2"/>
          <p:cNvSpPr txBox="1"/>
          <p:nvPr/>
        </p:nvSpPr>
        <p:spPr>
          <a:xfrm>
            <a:off x="928171" y="2420037"/>
            <a:ext cx="3810000" cy="923330"/>
          </a:xfrm>
          <a:prstGeom prst="rect">
            <a:avLst/>
          </a:prstGeom>
          <a:solidFill>
            <a:schemeClr val="bg1"/>
          </a:solidFill>
          <a:ln>
            <a:solidFill>
              <a:schemeClr val="tx2"/>
            </a:solidFill>
          </a:ln>
        </p:spPr>
        <p:txBody>
          <a:bodyPr wrap="square" rtlCol="0">
            <a:spAutoFit/>
          </a:bodyPr>
          <a:lstStyle/>
          <a:p>
            <a:r>
              <a:rPr lang="en-CA" dirty="0"/>
              <a:t>Source</a:t>
            </a:r>
          </a:p>
          <a:p>
            <a:r>
              <a:rPr lang="en-CA" i="1" dirty="0"/>
              <a:t>saved script file used for ongoing projects and analyses</a:t>
            </a:r>
          </a:p>
        </p:txBody>
      </p:sp>
      <p:sp>
        <p:nvSpPr>
          <p:cNvPr id="6" name="TextBox 5"/>
          <p:cNvSpPr txBox="1"/>
          <p:nvPr/>
        </p:nvSpPr>
        <p:spPr>
          <a:xfrm>
            <a:off x="990600" y="4528420"/>
            <a:ext cx="3810000" cy="923330"/>
          </a:xfrm>
          <a:prstGeom prst="rect">
            <a:avLst/>
          </a:prstGeom>
          <a:solidFill>
            <a:schemeClr val="bg1"/>
          </a:solidFill>
          <a:ln>
            <a:solidFill>
              <a:schemeClr val="tx2"/>
            </a:solidFill>
          </a:ln>
        </p:spPr>
        <p:txBody>
          <a:bodyPr wrap="square" rtlCol="0">
            <a:spAutoFit/>
          </a:bodyPr>
          <a:lstStyle/>
          <a:p>
            <a:r>
              <a:rPr lang="en-CA" dirty="0"/>
              <a:t>Console</a:t>
            </a:r>
          </a:p>
          <a:p>
            <a:r>
              <a:rPr lang="en-CA" i="1" dirty="0"/>
              <a:t>(1) output &amp; (2) used for on-the-fly coding, not saved in script file</a:t>
            </a:r>
          </a:p>
        </p:txBody>
      </p:sp>
      <p:sp>
        <p:nvSpPr>
          <p:cNvPr id="7" name="TextBox 6"/>
          <p:cNvSpPr txBox="1"/>
          <p:nvPr/>
        </p:nvSpPr>
        <p:spPr>
          <a:xfrm>
            <a:off x="5486400" y="2819400"/>
            <a:ext cx="2909494" cy="646331"/>
          </a:xfrm>
          <a:prstGeom prst="rect">
            <a:avLst/>
          </a:prstGeom>
          <a:solidFill>
            <a:schemeClr val="bg1"/>
          </a:solidFill>
          <a:ln>
            <a:solidFill>
              <a:schemeClr val="tx2"/>
            </a:solidFill>
          </a:ln>
        </p:spPr>
        <p:txBody>
          <a:bodyPr wrap="square" rtlCol="0">
            <a:spAutoFit/>
          </a:bodyPr>
          <a:lstStyle/>
          <a:p>
            <a:r>
              <a:rPr lang="en-CA" dirty="0"/>
              <a:t>History</a:t>
            </a:r>
          </a:p>
          <a:p>
            <a:r>
              <a:rPr lang="en-CA" i="1" dirty="0"/>
              <a:t>recently run code</a:t>
            </a:r>
          </a:p>
        </p:txBody>
      </p:sp>
      <p:sp>
        <p:nvSpPr>
          <p:cNvPr id="8" name="TextBox 7"/>
          <p:cNvSpPr txBox="1"/>
          <p:nvPr/>
        </p:nvSpPr>
        <p:spPr>
          <a:xfrm>
            <a:off x="5486400" y="2115234"/>
            <a:ext cx="2909494" cy="646331"/>
          </a:xfrm>
          <a:prstGeom prst="rect">
            <a:avLst/>
          </a:prstGeom>
          <a:solidFill>
            <a:schemeClr val="bg1"/>
          </a:solidFill>
          <a:ln>
            <a:solidFill>
              <a:schemeClr val="tx2"/>
            </a:solidFill>
          </a:ln>
        </p:spPr>
        <p:txBody>
          <a:bodyPr wrap="square" rtlCol="0">
            <a:spAutoFit/>
          </a:bodyPr>
          <a:lstStyle/>
          <a:p>
            <a:r>
              <a:rPr lang="en-CA" dirty="0"/>
              <a:t>Environment</a:t>
            </a:r>
          </a:p>
          <a:p>
            <a:r>
              <a:rPr lang="en-CA" i="1" dirty="0"/>
              <a:t>current objects, data, etc.</a:t>
            </a:r>
          </a:p>
        </p:txBody>
      </p:sp>
      <p:sp>
        <p:nvSpPr>
          <p:cNvPr id="9" name="TextBox 8"/>
          <p:cNvSpPr txBox="1"/>
          <p:nvPr/>
        </p:nvSpPr>
        <p:spPr>
          <a:xfrm>
            <a:off x="5486400" y="3922931"/>
            <a:ext cx="2909494" cy="369332"/>
          </a:xfrm>
          <a:prstGeom prst="rect">
            <a:avLst/>
          </a:prstGeom>
          <a:solidFill>
            <a:schemeClr val="bg1"/>
          </a:solidFill>
          <a:ln>
            <a:solidFill>
              <a:schemeClr val="tx2"/>
            </a:solidFill>
          </a:ln>
        </p:spPr>
        <p:txBody>
          <a:bodyPr wrap="square" rtlCol="0">
            <a:spAutoFit/>
          </a:bodyPr>
          <a:lstStyle/>
          <a:p>
            <a:r>
              <a:rPr lang="en-CA" dirty="0"/>
              <a:t>Plots</a:t>
            </a:r>
            <a:endParaRPr lang="en-CA" i="1" dirty="0"/>
          </a:p>
        </p:txBody>
      </p:sp>
      <p:sp>
        <p:nvSpPr>
          <p:cNvPr id="10" name="TextBox 9"/>
          <p:cNvSpPr txBox="1"/>
          <p:nvPr/>
        </p:nvSpPr>
        <p:spPr>
          <a:xfrm>
            <a:off x="5486400" y="4355068"/>
            <a:ext cx="2909494" cy="369332"/>
          </a:xfrm>
          <a:prstGeom prst="rect">
            <a:avLst/>
          </a:prstGeom>
          <a:solidFill>
            <a:schemeClr val="bg1"/>
          </a:solidFill>
          <a:ln>
            <a:solidFill>
              <a:schemeClr val="tx2"/>
            </a:solidFill>
          </a:ln>
        </p:spPr>
        <p:txBody>
          <a:bodyPr wrap="square" rtlCol="0">
            <a:spAutoFit/>
          </a:bodyPr>
          <a:lstStyle/>
          <a:p>
            <a:r>
              <a:rPr lang="en-CA" dirty="0"/>
              <a:t>Help</a:t>
            </a:r>
            <a:endParaRPr lang="en-CA" i="1" dirty="0"/>
          </a:p>
        </p:txBody>
      </p:sp>
      <p:sp>
        <p:nvSpPr>
          <p:cNvPr id="11" name="TextBox 10"/>
          <p:cNvSpPr txBox="1"/>
          <p:nvPr/>
        </p:nvSpPr>
        <p:spPr>
          <a:xfrm>
            <a:off x="5486400" y="4792040"/>
            <a:ext cx="2909494" cy="923330"/>
          </a:xfrm>
          <a:prstGeom prst="rect">
            <a:avLst/>
          </a:prstGeom>
          <a:solidFill>
            <a:schemeClr val="bg1"/>
          </a:solidFill>
          <a:ln>
            <a:solidFill>
              <a:schemeClr val="tx2"/>
            </a:solidFill>
          </a:ln>
        </p:spPr>
        <p:txBody>
          <a:bodyPr wrap="square" rtlCol="0">
            <a:spAutoFit/>
          </a:bodyPr>
          <a:lstStyle/>
          <a:p>
            <a:r>
              <a:rPr lang="en-CA" dirty="0"/>
              <a:t>Packages</a:t>
            </a:r>
          </a:p>
          <a:p>
            <a:r>
              <a:rPr lang="en-CA" i="1" dirty="0"/>
              <a:t>collections of functions available for use</a:t>
            </a:r>
          </a:p>
        </p:txBody>
      </p:sp>
    </p:spTree>
    <p:extLst>
      <p:ext uri="{BB962C8B-B14F-4D97-AF65-F5344CB8AC3E}">
        <p14:creationId xmlns:p14="http://schemas.microsoft.com/office/powerpoint/2010/main" val="3266611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input and output</a:t>
            </a:r>
          </a:p>
        </p:txBody>
      </p:sp>
      <p:sp>
        <p:nvSpPr>
          <p:cNvPr id="6" name="Content Placeholder 2"/>
          <p:cNvSpPr>
            <a:spLocks noGrp="1"/>
          </p:cNvSpPr>
          <p:nvPr>
            <p:ph idx="1"/>
          </p:nvPr>
        </p:nvSpPr>
        <p:spPr>
          <a:xfrm>
            <a:off x="685800" y="4829379"/>
            <a:ext cx="1676400" cy="1571422"/>
          </a:xfrm>
          <a:ln w="38100">
            <a:solidFill>
              <a:schemeClr val="tx1"/>
            </a:solidFill>
          </a:ln>
        </p:spPr>
        <p:txBody>
          <a:bodyPr>
            <a:noAutofit/>
          </a:bodyPr>
          <a:lstStyle/>
          <a:p>
            <a:r>
              <a:rPr lang="en-US" sz="2400" b="0" dirty="0">
                <a:solidFill>
                  <a:srgbClr val="C00000"/>
                </a:solidFill>
                <a:latin typeface="Lucida Sans Typewriter" panose="020B0509030504030204" pitchFamily="49" charset="0"/>
              </a:rPr>
              <a:t>&gt;</a:t>
            </a:r>
            <a:r>
              <a:rPr lang="en-US" sz="2400" b="0" dirty="0"/>
              <a:t>   ready</a:t>
            </a:r>
          </a:p>
          <a:p>
            <a:r>
              <a:rPr lang="en-US" sz="2400" b="0" dirty="0">
                <a:solidFill>
                  <a:srgbClr val="C00000"/>
                </a:solidFill>
                <a:latin typeface="Lucida Sans Typewriter" panose="020B0509030504030204" pitchFamily="49" charset="0"/>
              </a:rPr>
              <a:t>+</a:t>
            </a:r>
            <a:r>
              <a:rPr lang="en-US" sz="2400" b="0" dirty="0"/>
              <a:t>   waiting</a:t>
            </a:r>
          </a:p>
          <a:p>
            <a:r>
              <a:rPr lang="en-US" sz="2400" b="0" dirty="0"/>
              <a:t>      busy</a:t>
            </a:r>
          </a:p>
        </p:txBody>
      </p:sp>
      <p:pic>
        <p:nvPicPr>
          <p:cNvPr id="8" name="Picture 7"/>
          <p:cNvPicPr>
            <a:picLocks noChangeAspect="1"/>
          </p:cNvPicPr>
          <p:nvPr/>
        </p:nvPicPr>
        <p:blipFill rotWithShape="1">
          <a:blip r:embed="rId3"/>
          <a:srcRect t="18847"/>
          <a:stretch/>
        </p:blipFill>
        <p:spPr>
          <a:xfrm>
            <a:off x="914400" y="941942"/>
            <a:ext cx="7252070" cy="3514724"/>
          </a:xfrm>
          <a:prstGeom prst="rect">
            <a:avLst/>
          </a:prstGeom>
          <a:ln w="12700">
            <a:solidFill>
              <a:schemeClr val="tx1"/>
            </a:solidFill>
          </a:ln>
        </p:spPr>
      </p:pic>
      <p:sp>
        <p:nvSpPr>
          <p:cNvPr id="9" name="Oval 8"/>
          <p:cNvSpPr/>
          <p:nvPr/>
        </p:nvSpPr>
        <p:spPr>
          <a:xfrm>
            <a:off x="685800" y="3962400"/>
            <a:ext cx="8382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p:cNvCxnSpPr>
            <a:stCxn id="9" idx="4"/>
          </p:cNvCxnSpPr>
          <p:nvPr/>
        </p:nvCxnSpPr>
        <p:spPr>
          <a:xfrm>
            <a:off x="1104900" y="4572000"/>
            <a:ext cx="0" cy="2573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a:xfrm>
            <a:off x="5486400" y="4825706"/>
            <a:ext cx="2514600" cy="1187669"/>
          </a:xfrm>
          <a:prstGeom prst="rect">
            <a:avLst/>
          </a:prstGeom>
          <a:ln w="38100">
            <a:noFill/>
          </a:ln>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spcBef>
                <a:spcPts val="0"/>
              </a:spcBef>
              <a:spcAft>
                <a:spcPts val="0"/>
              </a:spcAft>
            </a:pPr>
            <a:r>
              <a:rPr lang="en-US" sz="2200" b="0" dirty="0">
                <a:solidFill>
                  <a:srgbClr val="C00000"/>
                </a:solidFill>
                <a:latin typeface="Lucida Sans Typewriter" panose="020B0509030504030204" pitchFamily="49" charset="0"/>
              </a:rPr>
              <a:t>&gt; 1:10</a:t>
            </a:r>
          </a:p>
          <a:p>
            <a:pPr>
              <a:spcBef>
                <a:spcPts val="0"/>
              </a:spcBef>
              <a:spcAft>
                <a:spcPts val="0"/>
              </a:spcAft>
            </a:pPr>
            <a:r>
              <a:rPr lang="en-US" sz="2200" b="0" dirty="0">
                <a:solidFill>
                  <a:srgbClr val="C00000"/>
                </a:solidFill>
                <a:latin typeface="Lucida Sans Typewriter" panose="020B0509030504030204" pitchFamily="49" charset="0"/>
              </a:rPr>
              <a:t>[1] 1 2 3 4 5</a:t>
            </a:r>
          </a:p>
          <a:p>
            <a:pPr>
              <a:spcBef>
                <a:spcPts val="0"/>
              </a:spcBef>
              <a:spcAft>
                <a:spcPts val="0"/>
              </a:spcAft>
            </a:pPr>
            <a:r>
              <a:rPr lang="en-US" sz="2200" b="0" dirty="0">
                <a:solidFill>
                  <a:srgbClr val="C00000"/>
                </a:solidFill>
                <a:latin typeface="Lucida Sans Typewriter" panose="020B0509030504030204" pitchFamily="49" charset="0"/>
              </a:rPr>
              <a:t>[6] 6 7 8 9 [10] 10</a:t>
            </a:r>
          </a:p>
        </p:txBody>
      </p:sp>
      <p:sp>
        <p:nvSpPr>
          <p:cNvPr id="15" name="Content Placeholder 2"/>
          <p:cNvSpPr txBox="1">
            <a:spLocks/>
          </p:cNvSpPr>
          <p:nvPr/>
        </p:nvSpPr>
        <p:spPr>
          <a:xfrm>
            <a:off x="3200400" y="4825706"/>
            <a:ext cx="1484627" cy="837600"/>
          </a:xfrm>
          <a:prstGeom prst="rect">
            <a:avLst/>
          </a:prstGeom>
          <a:ln w="38100">
            <a:noFill/>
          </a:ln>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spcBef>
                <a:spcPts val="0"/>
              </a:spcBef>
              <a:spcAft>
                <a:spcPts val="0"/>
              </a:spcAft>
            </a:pPr>
            <a:r>
              <a:rPr lang="en-US" sz="2200" b="0" dirty="0">
                <a:solidFill>
                  <a:srgbClr val="C00000"/>
                </a:solidFill>
                <a:latin typeface="Lucida Sans Typewriter" panose="020B0509030504030204" pitchFamily="49" charset="0"/>
              </a:rPr>
              <a:t>&gt; 5</a:t>
            </a:r>
          </a:p>
          <a:p>
            <a:pPr>
              <a:spcBef>
                <a:spcPts val="0"/>
              </a:spcBef>
              <a:spcAft>
                <a:spcPts val="0"/>
              </a:spcAft>
            </a:pPr>
            <a:r>
              <a:rPr lang="en-US" sz="2200" b="0" dirty="0">
                <a:solidFill>
                  <a:srgbClr val="C00000"/>
                </a:solidFill>
                <a:latin typeface="Lucida Sans Typewriter" panose="020B0509030504030204" pitchFamily="49" charset="0"/>
              </a:rPr>
              <a:t>[1] 5</a:t>
            </a:r>
          </a:p>
        </p:txBody>
      </p:sp>
    </p:spTree>
    <p:extLst>
      <p:ext uri="{BB962C8B-B14F-4D97-AF65-F5344CB8AC3E}">
        <p14:creationId xmlns:p14="http://schemas.microsoft.com/office/powerpoint/2010/main" val="1325030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R is a calculator</a:t>
            </a:r>
          </a:p>
        </p:txBody>
      </p:sp>
      <p:sp>
        <p:nvSpPr>
          <p:cNvPr id="5" name="Content Placeholder 2"/>
          <p:cNvSpPr>
            <a:spLocks noGrp="1"/>
          </p:cNvSpPr>
          <p:nvPr>
            <p:ph idx="1"/>
          </p:nvPr>
        </p:nvSpPr>
        <p:spPr>
          <a:xfrm>
            <a:off x="914401" y="1143000"/>
            <a:ext cx="3200399" cy="2743201"/>
          </a:xfrm>
          <a:ln w="38100">
            <a:solidFill>
              <a:schemeClr val="tx1"/>
            </a:solidFill>
          </a:ln>
        </p:spPr>
        <p:txBody>
          <a:bodyPr>
            <a:noAutofit/>
          </a:bodyPr>
          <a:lstStyle/>
          <a:p>
            <a:r>
              <a:rPr lang="en-US" sz="2400" b="0" dirty="0">
                <a:solidFill>
                  <a:srgbClr val="C00000"/>
                </a:solidFill>
                <a:latin typeface="Lucida Sans Typewriter" panose="020B0509030504030204" pitchFamily="49" charset="0"/>
              </a:rPr>
              <a:t> +</a:t>
            </a:r>
            <a:r>
              <a:rPr lang="en-US" sz="2400" b="0" dirty="0"/>
              <a:t>	addition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t>	subtraction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solidFill>
                  <a:schemeClr val="tx2"/>
                </a:solidFill>
              </a:rPr>
              <a:t>	</a:t>
            </a:r>
            <a:r>
              <a:rPr lang="en-US" sz="2400" b="0" dirty="0"/>
              <a:t>multiplication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t>	division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solidFill>
                  <a:schemeClr val="tx2"/>
                </a:solidFill>
                <a:latin typeface="Lucida Sans Typewriter" panose="020B0509030504030204" pitchFamily="49" charset="0"/>
              </a:rPr>
              <a:t>	</a:t>
            </a:r>
            <a:r>
              <a:rPr lang="en-US" sz="2400" b="0" dirty="0"/>
              <a:t>exponent</a:t>
            </a:r>
          </a:p>
          <a:p>
            <a:endParaRPr lang="en-US" sz="2400" b="0" dirty="0"/>
          </a:p>
          <a:p>
            <a:endParaRPr lang="en-US" sz="2400" b="0" dirty="0">
              <a:solidFill>
                <a:schemeClr val="tx2"/>
              </a:solidFill>
            </a:endParaRPr>
          </a:p>
        </p:txBody>
      </p:sp>
      <p:sp>
        <p:nvSpPr>
          <p:cNvPr id="7" name="Content Placeholder 2"/>
          <p:cNvSpPr txBox="1">
            <a:spLocks/>
          </p:cNvSpPr>
          <p:nvPr/>
        </p:nvSpPr>
        <p:spPr>
          <a:xfrm>
            <a:off x="4267200" y="1260396"/>
            <a:ext cx="4495800" cy="14066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sz="2300" b="0" dirty="0"/>
              <a:t>R follows order of operations</a:t>
            </a:r>
          </a:p>
        </p:txBody>
      </p:sp>
      <p:sp>
        <p:nvSpPr>
          <p:cNvPr id="8" name="TextBox 7"/>
          <p:cNvSpPr txBox="1"/>
          <p:nvPr/>
        </p:nvSpPr>
        <p:spPr>
          <a:xfrm>
            <a:off x="4876800" y="1828800"/>
            <a:ext cx="3200400" cy="1446550"/>
          </a:xfrm>
          <a:prstGeom prst="rect">
            <a:avLst/>
          </a:prstGeom>
          <a:noFill/>
        </p:spPr>
        <p:txBody>
          <a:bodyPr wrap="square" rtlCol="0">
            <a:spAutoFit/>
          </a:bodyPr>
          <a:lstStyle/>
          <a:p>
            <a:r>
              <a:rPr lang="en-CA" sz="2200" dirty="0"/>
              <a:t>8 + 7 x 7 / (2 + 1) – 19</a:t>
            </a:r>
          </a:p>
          <a:p>
            <a:endParaRPr lang="en-CA" sz="2200" dirty="0">
              <a:solidFill>
                <a:srgbClr val="C00000"/>
              </a:solidFill>
              <a:latin typeface="Lucida Sans Typewriter" panose="020B0509030504030204" pitchFamily="49" charset="0"/>
            </a:endParaRPr>
          </a:p>
          <a:p>
            <a:r>
              <a:rPr lang="en-CA" sz="2200" dirty="0">
                <a:solidFill>
                  <a:srgbClr val="C00000"/>
                </a:solidFill>
                <a:latin typeface="Lucida Sans Typewriter" panose="020B0509030504030204" pitchFamily="49" charset="0"/>
              </a:rPr>
              <a:t>&gt; 8+7*7/(2+1)-19</a:t>
            </a:r>
          </a:p>
          <a:p>
            <a:r>
              <a:rPr lang="en-CA" sz="2200" dirty="0">
                <a:solidFill>
                  <a:srgbClr val="C00000"/>
                </a:solidFill>
                <a:latin typeface="Lucida Sans Typewriter" panose="020B0509030504030204" pitchFamily="49" charset="0"/>
              </a:rPr>
              <a:t>[1] 5.333333</a:t>
            </a:r>
          </a:p>
        </p:txBody>
      </p:sp>
      <p:sp>
        <p:nvSpPr>
          <p:cNvPr id="6" name="TextBox 5"/>
          <p:cNvSpPr txBox="1"/>
          <p:nvPr/>
        </p:nvSpPr>
        <p:spPr>
          <a:xfrm>
            <a:off x="5257800" y="6355080"/>
            <a:ext cx="3595294"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Maine_CodeAlong1.R</a:t>
            </a:r>
            <a:endParaRPr lang="en-CA" sz="2000" b="1" i="1" dirty="0">
              <a:solidFill>
                <a:srgbClr val="7030A0"/>
              </a:solidFill>
            </a:endParaRPr>
          </a:p>
        </p:txBody>
      </p:sp>
    </p:spTree>
    <p:extLst>
      <p:ext uri="{BB962C8B-B14F-4D97-AF65-F5344CB8AC3E}">
        <p14:creationId xmlns:p14="http://schemas.microsoft.com/office/powerpoint/2010/main" val="4160858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R is a calculator</a:t>
            </a:r>
          </a:p>
        </p:txBody>
      </p:sp>
      <p:sp>
        <p:nvSpPr>
          <p:cNvPr id="5" name="Content Placeholder 2"/>
          <p:cNvSpPr>
            <a:spLocks noGrp="1"/>
          </p:cNvSpPr>
          <p:nvPr>
            <p:ph idx="1"/>
          </p:nvPr>
        </p:nvSpPr>
        <p:spPr>
          <a:xfrm>
            <a:off x="914401" y="1143000"/>
            <a:ext cx="3200399" cy="2743201"/>
          </a:xfrm>
          <a:ln w="38100">
            <a:solidFill>
              <a:schemeClr val="tx1"/>
            </a:solidFill>
          </a:ln>
        </p:spPr>
        <p:txBody>
          <a:bodyPr>
            <a:noAutofit/>
          </a:bodyPr>
          <a:lstStyle/>
          <a:p>
            <a:r>
              <a:rPr lang="en-US" sz="2400" b="0" dirty="0">
                <a:solidFill>
                  <a:srgbClr val="C00000"/>
                </a:solidFill>
                <a:latin typeface="Lucida Sans Typewriter" panose="020B0509030504030204" pitchFamily="49" charset="0"/>
              </a:rPr>
              <a:t> +</a:t>
            </a:r>
            <a:r>
              <a:rPr lang="en-US" sz="2400" b="0" dirty="0"/>
              <a:t>	addition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t>	subtraction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solidFill>
                  <a:schemeClr val="tx2"/>
                </a:solidFill>
              </a:rPr>
              <a:t>	</a:t>
            </a:r>
            <a:r>
              <a:rPr lang="en-US" sz="2400" b="0" dirty="0"/>
              <a:t>multiplication</a:t>
            </a:r>
          </a:p>
          <a:p>
            <a:r>
              <a:rPr lang="en-US" sz="2400" b="0" dirty="0">
                <a:solidFill>
                  <a:schemeClr val="tx2"/>
                </a:solidFill>
              </a:rPr>
              <a:t>  </a:t>
            </a:r>
            <a:r>
              <a:rPr lang="en-US" sz="2400" b="0" dirty="0">
                <a:solidFill>
                  <a:srgbClr val="C00000"/>
                </a:solidFill>
                <a:latin typeface="Lucida Sans Typewriter" panose="020B0509030504030204" pitchFamily="49" charset="0"/>
              </a:rPr>
              <a:t>/</a:t>
            </a:r>
            <a:r>
              <a:rPr lang="en-US" sz="2400" b="0" dirty="0"/>
              <a:t>	division</a:t>
            </a:r>
          </a:p>
          <a:p>
            <a:r>
              <a:rPr lang="en-US" sz="2400" b="0" dirty="0">
                <a:solidFill>
                  <a:schemeClr val="tx2"/>
                </a:solidFill>
                <a:latin typeface="Lucida Sans Typewriter" panose="020B0509030504030204" pitchFamily="49" charset="0"/>
              </a:rPr>
              <a:t> </a:t>
            </a:r>
            <a:r>
              <a:rPr lang="en-US" sz="2400" b="0" dirty="0">
                <a:solidFill>
                  <a:srgbClr val="C00000"/>
                </a:solidFill>
                <a:latin typeface="Lucida Sans Typewriter" panose="020B0509030504030204" pitchFamily="49" charset="0"/>
              </a:rPr>
              <a:t>^</a:t>
            </a:r>
            <a:r>
              <a:rPr lang="en-US" sz="2400" b="0" dirty="0">
                <a:solidFill>
                  <a:schemeClr val="tx2"/>
                </a:solidFill>
                <a:latin typeface="Lucida Sans Typewriter" panose="020B0509030504030204" pitchFamily="49" charset="0"/>
              </a:rPr>
              <a:t>	</a:t>
            </a:r>
            <a:r>
              <a:rPr lang="en-US" sz="2400" b="0" dirty="0"/>
              <a:t>exponent</a:t>
            </a:r>
          </a:p>
          <a:p>
            <a:endParaRPr lang="en-US" sz="2400" b="0" dirty="0"/>
          </a:p>
          <a:p>
            <a:endParaRPr lang="en-US" sz="2400" b="0" dirty="0">
              <a:solidFill>
                <a:schemeClr val="tx2"/>
              </a:solidFill>
            </a:endParaRPr>
          </a:p>
        </p:txBody>
      </p:sp>
      <p:sp>
        <p:nvSpPr>
          <p:cNvPr id="7" name="Content Placeholder 2"/>
          <p:cNvSpPr txBox="1">
            <a:spLocks/>
          </p:cNvSpPr>
          <p:nvPr/>
        </p:nvSpPr>
        <p:spPr>
          <a:xfrm>
            <a:off x="4267200" y="1260396"/>
            <a:ext cx="4495800" cy="14066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sz="2300" b="0" dirty="0"/>
              <a:t>R follows order of operations</a:t>
            </a:r>
          </a:p>
        </p:txBody>
      </p:sp>
      <p:sp>
        <p:nvSpPr>
          <p:cNvPr id="8" name="TextBox 7"/>
          <p:cNvSpPr txBox="1"/>
          <p:nvPr/>
        </p:nvSpPr>
        <p:spPr>
          <a:xfrm>
            <a:off x="4876800" y="1828800"/>
            <a:ext cx="3200400" cy="1446550"/>
          </a:xfrm>
          <a:prstGeom prst="rect">
            <a:avLst/>
          </a:prstGeom>
          <a:noFill/>
        </p:spPr>
        <p:txBody>
          <a:bodyPr wrap="square" rtlCol="0">
            <a:spAutoFit/>
          </a:bodyPr>
          <a:lstStyle/>
          <a:p>
            <a:r>
              <a:rPr lang="en-CA" sz="2200" dirty="0"/>
              <a:t>8 + 7 x 7 / (2 + 1) – 19</a:t>
            </a:r>
          </a:p>
          <a:p>
            <a:endParaRPr lang="en-CA" sz="2200" dirty="0">
              <a:solidFill>
                <a:schemeClr val="tx2"/>
              </a:solidFill>
              <a:latin typeface="Lucida Sans Typewriter" panose="020B0509030504030204" pitchFamily="49" charset="0"/>
            </a:endParaRPr>
          </a:p>
          <a:p>
            <a:r>
              <a:rPr lang="en-CA" sz="2200" dirty="0">
                <a:solidFill>
                  <a:srgbClr val="C00000"/>
                </a:solidFill>
                <a:latin typeface="Lucida Sans Typewriter" panose="020B0509030504030204" pitchFamily="49" charset="0"/>
              </a:rPr>
              <a:t>&gt; 8+7*7/(2+1)-19</a:t>
            </a:r>
          </a:p>
          <a:p>
            <a:r>
              <a:rPr lang="en-CA" sz="2200" dirty="0">
                <a:solidFill>
                  <a:srgbClr val="C00000"/>
                </a:solidFill>
                <a:latin typeface="Lucida Sans Typewriter" panose="020B0509030504030204" pitchFamily="49" charset="0"/>
              </a:rPr>
              <a:t>[1] 5.333333</a:t>
            </a:r>
          </a:p>
        </p:txBody>
      </p:sp>
      <p:sp>
        <p:nvSpPr>
          <p:cNvPr id="6" name="Content Placeholder 2"/>
          <p:cNvSpPr txBox="1">
            <a:spLocks/>
          </p:cNvSpPr>
          <p:nvPr/>
        </p:nvSpPr>
        <p:spPr>
          <a:xfrm>
            <a:off x="1104900" y="4454605"/>
            <a:ext cx="6934200" cy="14066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2500" b="0" i="1" dirty="0"/>
              <a:t>What if I want to deal with more complex mathematical operations?</a:t>
            </a:r>
          </a:p>
        </p:txBody>
      </p:sp>
    </p:spTree>
    <p:extLst>
      <p:ext uri="{BB962C8B-B14F-4D97-AF65-F5344CB8AC3E}">
        <p14:creationId xmlns:p14="http://schemas.microsoft.com/office/powerpoint/2010/main" val="1749916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718"/>
            <a:ext cx="8763000" cy="761682"/>
          </a:xfrm>
        </p:spPr>
        <p:txBody>
          <a:bodyPr>
            <a:normAutofit/>
          </a:bodyPr>
          <a:lstStyle/>
          <a:p>
            <a:r>
              <a:rPr lang="en-US" dirty="0"/>
              <a:t>R is taking over science!</a:t>
            </a:r>
          </a:p>
        </p:txBody>
      </p:sp>
      <p:sp>
        <p:nvSpPr>
          <p:cNvPr id="3" name="Content Placeholder 2"/>
          <p:cNvSpPr>
            <a:spLocks noGrp="1"/>
          </p:cNvSpPr>
          <p:nvPr>
            <p:ph idx="1"/>
          </p:nvPr>
        </p:nvSpPr>
        <p:spPr/>
        <p:txBody>
          <a:bodyPr>
            <a:normAutofit fontScale="92500" lnSpcReduction="20000"/>
          </a:bodyPr>
          <a:lstStyle/>
          <a:p>
            <a:r>
              <a:rPr lang="en-US" sz="2200" dirty="0"/>
              <a:t>Pros</a:t>
            </a:r>
          </a:p>
          <a:p>
            <a:pPr marL="342900" indent="-342900">
              <a:buFont typeface="Wingdings" pitchFamily="2" charset="2"/>
              <a:buChar char="q"/>
            </a:pPr>
            <a:r>
              <a:rPr lang="en-US" b="0" dirty="0"/>
              <a:t>Free and Open Source</a:t>
            </a:r>
          </a:p>
          <a:p>
            <a:pPr marL="342900" indent="-342900">
              <a:buFont typeface="Wingdings" pitchFamily="2" charset="2"/>
              <a:buChar char="q"/>
            </a:pPr>
            <a:r>
              <a:rPr lang="en-US" b="0" dirty="0"/>
              <a:t>OS independent</a:t>
            </a:r>
          </a:p>
          <a:p>
            <a:pPr marL="342900" indent="-342900">
              <a:buFont typeface="Wingdings" pitchFamily="2" charset="2"/>
              <a:buChar char="q"/>
            </a:pPr>
            <a:r>
              <a:rPr lang="en-US" b="0" dirty="0"/>
              <a:t>HUGE user base</a:t>
            </a:r>
          </a:p>
          <a:p>
            <a:pPr marL="342900" indent="-342900">
              <a:buFont typeface="Wingdings" pitchFamily="2" charset="2"/>
              <a:buChar char="q"/>
            </a:pPr>
            <a:r>
              <a:rPr lang="en-US" b="0" dirty="0"/>
              <a:t>Excellent and consistent documentation (format etc.)</a:t>
            </a:r>
          </a:p>
          <a:p>
            <a:pPr marL="342900" indent="-342900">
              <a:buFont typeface="Wingdings" pitchFamily="2" charset="2"/>
              <a:buChar char="q"/>
            </a:pPr>
            <a:r>
              <a:rPr lang="en-US" b="0" dirty="0"/>
              <a:t>Modular (via “packages”)</a:t>
            </a:r>
          </a:p>
          <a:p>
            <a:pPr marL="800100" lvl="1" indent="-342900">
              <a:buClrTx/>
            </a:pPr>
            <a:r>
              <a:rPr lang="en-US" dirty="0"/>
              <a:t>Many previous projects are moving to R</a:t>
            </a:r>
          </a:p>
          <a:p>
            <a:pPr marL="800100" lvl="1" indent="-342900">
              <a:buClrTx/>
            </a:pPr>
            <a:r>
              <a:rPr lang="en-US" dirty="0"/>
              <a:t>Q (Legendre), ADE, etc.</a:t>
            </a:r>
          </a:p>
          <a:p>
            <a:pPr marL="342900" indent="-342900">
              <a:buFont typeface="Wingdings" pitchFamily="2" charset="2"/>
              <a:buChar char="q"/>
            </a:pPr>
            <a:r>
              <a:rPr lang="en-US" b="0" dirty="0"/>
              <a:t>Very powerful</a:t>
            </a:r>
          </a:p>
          <a:p>
            <a:endParaRPr lang="en-US" sz="2200" dirty="0"/>
          </a:p>
          <a:p>
            <a:r>
              <a:rPr lang="en-US" sz="2200" dirty="0"/>
              <a:t>Cons</a:t>
            </a:r>
          </a:p>
          <a:p>
            <a:pPr marL="342900" indent="-342900">
              <a:buFont typeface="Wingdings" pitchFamily="2" charset="2"/>
              <a:buChar char="q"/>
            </a:pPr>
            <a:r>
              <a:rPr lang="en-US" b="0" dirty="0"/>
              <a:t>Initially a steep learning curve</a:t>
            </a:r>
          </a:p>
          <a:p>
            <a:pPr marL="342900" indent="-342900">
              <a:buFont typeface="Wingdings" pitchFamily="2" charset="2"/>
              <a:buChar char="q"/>
            </a:pPr>
            <a:r>
              <a:rPr lang="en-US" b="0" dirty="0"/>
              <a:t>Mainly non-GUI (graphical user interface)</a:t>
            </a:r>
          </a:p>
          <a:p>
            <a:pPr marL="800100" lvl="1" indent="-342900">
              <a:buClrTx/>
            </a:pPr>
            <a:r>
              <a:rPr lang="en-US" dirty="0" err="1"/>
              <a:t>Rcmdr</a:t>
            </a:r>
            <a:r>
              <a:rPr lang="en-US" dirty="0"/>
              <a:t>, JAGR, </a:t>
            </a:r>
            <a:r>
              <a:rPr lang="en-US" dirty="0" err="1"/>
              <a:t>RStudio</a:t>
            </a:r>
            <a:endParaRPr lang="en-US" dirty="0"/>
          </a:p>
        </p:txBody>
      </p:sp>
    </p:spTree>
    <p:extLst>
      <p:ext uri="{BB962C8B-B14F-4D97-AF65-F5344CB8AC3E}">
        <p14:creationId xmlns:p14="http://schemas.microsoft.com/office/powerpoint/2010/main" val="2188193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2285999"/>
          </a:xfrm>
        </p:spPr>
        <p:txBody>
          <a:bodyPr>
            <a:normAutofit/>
          </a:bodyPr>
          <a:lstStyle/>
          <a:p>
            <a:pPr marL="342900" indent="-342900">
              <a:buFont typeface="Wingdings" panose="05000000000000000000" pitchFamily="2" charset="2"/>
              <a:buChar char="q"/>
            </a:pPr>
            <a:r>
              <a:rPr lang="en-US" sz="2300" b="0" dirty="0"/>
              <a:t>Functions are used to “do things” in R</a:t>
            </a:r>
          </a:p>
          <a:p>
            <a:r>
              <a:rPr lang="en-US" sz="2300" b="0" dirty="0">
                <a:solidFill>
                  <a:srgbClr val="7030A0"/>
                </a:solidFill>
              </a:rPr>
              <a:t> </a:t>
            </a:r>
            <a:r>
              <a:rPr lang="en-US" sz="2300" b="0" dirty="0">
                <a:solidFill>
                  <a:srgbClr val="7030A0"/>
                </a:solidFill>
                <a:latin typeface="Lucida Sans Typewriter" panose="020B0509030504030204" pitchFamily="49" charset="0"/>
              </a:rPr>
              <a:t>function(argument)</a:t>
            </a:r>
          </a:p>
        </p:txBody>
      </p:sp>
    </p:spTree>
    <p:extLst>
      <p:ext uri="{BB962C8B-B14F-4D97-AF65-F5344CB8AC3E}">
        <p14:creationId xmlns:p14="http://schemas.microsoft.com/office/powerpoint/2010/main" val="3830004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2285999"/>
          </a:xfrm>
        </p:spPr>
        <p:txBody>
          <a:bodyPr>
            <a:normAutofit/>
          </a:bodyPr>
          <a:lstStyle/>
          <a:p>
            <a:pPr marL="342900" indent="-342900">
              <a:buFont typeface="Wingdings" panose="05000000000000000000" pitchFamily="2" charset="2"/>
              <a:buChar char="q"/>
            </a:pPr>
            <a:r>
              <a:rPr lang="en-US" sz="2300" b="0" dirty="0"/>
              <a:t>Functions are used to “do things” in R</a:t>
            </a:r>
          </a:p>
          <a:p>
            <a:r>
              <a:rPr lang="en-US" sz="2300" b="0" dirty="0">
                <a:solidFill>
                  <a:srgbClr val="7030A0"/>
                </a:solidFill>
              </a:rPr>
              <a:t> </a:t>
            </a:r>
            <a:r>
              <a:rPr lang="en-US" sz="2300" b="0" dirty="0">
                <a:solidFill>
                  <a:srgbClr val="7030A0"/>
                </a:solidFill>
                <a:latin typeface="Lucida Sans Typewriter" panose="020B0509030504030204" pitchFamily="49" charset="0"/>
              </a:rPr>
              <a:t>function(argument)</a:t>
            </a:r>
          </a:p>
        </p:txBody>
      </p:sp>
      <p:sp>
        <p:nvSpPr>
          <p:cNvPr id="4" name="Content Placeholder 2"/>
          <p:cNvSpPr txBox="1">
            <a:spLocks/>
          </p:cNvSpPr>
          <p:nvPr/>
        </p:nvSpPr>
        <p:spPr>
          <a:xfrm>
            <a:off x="1066799" y="2571749"/>
            <a:ext cx="3657601" cy="1619251"/>
          </a:xfrm>
          <a:prstGeom prst="rect">
            <a:avLst/>
          </a:prstGeom>
          <a:ln w="38100">
            <a:solidFill>
              <a:schemeClr val="tx1"/>
            </a:solidFill>
          </a:ln>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400" b="0" dirty="0">
                <a:solidFill>
                  <a:srgbClr val="C00000"/>
                </a:solidFill>
                <a:latin typeface="Lucida Sans Typewriter" panose="020B0509030504030204" pitchFamily="49" charset="0"/>
              </a:rPr>
              <a:t> log()	</a:t>
            </a:r>
            <a:r>
              <a:rPr lang="en-US" sz="2400" b="0" dirty="0"/>
              <a:t>ln</a:t>
            </a:r>
          </a:p>
          <a:p>
            <a:r>
              <a:rPr lang="en-US" sz="2400" b="0" dirty="0">
                <a:solidFill>
                  <a:srgbClr val="C00000"/>
                </a:solidFill>
                <a:latin typeface="Lucida Sans Typewriter" panose="020B0509030504030204" pitchFamily="49" charset="0"/>
              </a:rPr>
              <a:t> log10()  </a:t>
            </a:r>
            <a:r>
              <a:rPr lang="en-US" sz="2400" b="0" dirty="0"/>
              <a:t>log</a:t>
            </a:r>
          </a:p>
          <a:p>
            <a:r>
              <a:rPr lang="en-US" sz="2400" b="0" dirty="0">
                <a:solidFill>
                  <a:srgbClr val="C00000"/>
                </a:solidFill>
                <a:latin typeface="Lucida Sans Typewriter" panose="020B0509030504030204" pitchFamily="49" charset="0"/>
              </a:rPr>
              <a:t> </a:t>
            </a:r>
            <a:r>
              <a:rPr lang="en-US" sz="2400" b="0" dirty="0" err="1">
                <a:solidFill>
                  <a:srgbClr val="C00000"/>
                </a:solidFill>
                <a:latin typeface="Lucida Sans Typewriter" panose="020B0509030504030204" pitchFamily="49" charset="0"/>
              </a:rPr>
              <a:t>sqrt</a:t>
            </a:r>
            <a:r>
              <a:rPr lang="en-US" sz="2400" b="0" dirty="0">
                <a:solidFill>
                  <a:srgbClr val="C00000"/>
                </a:solidFill>
                <a:latin typeface="Lucida Sans Typewriter" panose="020B0509030504030204" pitchFamily="49" charset="0"/>
              </a:rPr>
              <a:t>()</a:t>
            </a:r>
            <a:r>
              <a:rPr lang="en-US" sz="2400" b="0" dirty="0">
                <a:solidFill>
                  <a:srgbClr val="C00000"/>
                </a:solidFill>
              </a:rPr>
              <a:t>	</a:t>
            </a:r>
            <a:r>
              <a:rPr lang="en-US" sz="2400" b="0" dirty="0"/>
              <a:t>square root</a:t>
            </a:r>
          </a:p>
        </p:txBody>
      </p:sp>
    </p:spTree>
    <p:extLst>
      <p:ext uri="{BB962C8B-B14F-4D97-AF65-F5344CB8AC3E}">
        <p14:creationId xmlns:p14="http://schemas.microsoft.com/office/powerpoint/2010/main" val="1821899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8305800" cy="2285999"/>
          </a:xfrm>
        </p:spPr>
        <p:txBody>
          <a:bodyPr>
            <a:noAutofit/>
          </a:bodyPr>
          <a:lstStyle/>
          <a:p>
            <a:pPr marL="342900" indent="-342900">
              <a:buFont typeface="Wingdings" panose="05000000000000000000" pitchFamily="2" charset="2"/>
              <a:buChar char="q"/>
            </a:pPr>
            <a:r>
              <a:rPr lang="en-US" sz="2300" b="0" dirty="0"/>
              <a:t>Functions are used to “do things” in R</a:t>
            </a:r>
          </a:p>
          <a:p>
            <a:r>
              <a:rPr lang="en-US" sz="2300" b="0" dirty="0"/>
              <a:t> </a:t>
            </a:r>
            <a:r>
              <a:rPr lang="en-US" sz="2300" b="0" dirty="0">
                <a:solidFill>
                  <a:srgbClr val="7030A0"/>
                </a:solidFill>
                <a:latin typeface="Lucida Sans Typewriter" panose="020B0509030504030204" pitchFamily="49" charset="0"/>
              </a:rPr>
              <a:t>function(argument)</a:t>
            </a:r>
          </a:p>
          <a:p>
            <a:endParaRPr lang="en-US" sz="2300" b="0" dirty="0">
              <a:solidFill>
                <a:schemeClr val="tx2"/>
              </a:solidFill>
              <a:latin typeface="Lucida Sans Typewriter" panose="020B0509030504030204" pitchFamily="49" charset="0"/>
            </a:endParaRP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r>
              <a:rPr lang="en-US" sz="2300" b="0" dirty="0">
                <a:solidFill>
                  <a:schemeClr val="tx2"/>
                </a:solidFill>
                <a:latin typeface="Lucida Sans Typewriter" panose="020B0509030504030204" pitchFamily="49" charset="0"/>
              </a:rPr>
              <a:t> </a:t>
            </a:r>
            <a:r>
              <a:rPr lang="en-US" sz="2300" b="0" dirty="0">
                <a:solidFill>
                  <a:srgbClr val="008000"/>
                </a:solidFill>
                <a:latin typeface="Lucida Sans Typewriter" panose="020B0509030504030204" pitchFamily="49" charset="0"/>
              </a:rPr>
              <a:t># This finds the square root of 81</a:t>
            </a:r>
          </a:p>
          <a:p>
            <a:r>
              <a:rPr lang="en-US" sz="2300" b="0" dirty="0">
                <a:solidFill>
                  <a:srgbClr val="C00000"/>
                </a:solidFill>
                <a:latin typeface="Lucida Sans Typewriter" panose="020B0509030504030204" pitchFamily="49" charset="0"/>
              </a:rPr>
              <a:t>[1] 9</a:t>
            </a:r>
          </a:p>
          <a:p>
            <a:endParaRPr lang="en-US" sz="2300" b="0" dirty="0">
              <a:solidFill>
                <a:schemeClr val="tx2"/>
              </a:solidFill>
              <a:latin typeface="Lucida Sans Typewriter" panose="020B0509030504030204" pitchFamily="49" charset="0"/>
            </a:endParaRPr>
          </a:p>
        </p:txBody>
      </p:sp>
      <p:cxnSp>
        <p:nvCxnSpPr>
          <p:cNvPr id="3" name="Straight Arrow Connector 2"/>
          <p:cNvCxnSpPr/>
          <p:nvPr/>
        </p:nvCxnSpPr>
        <p:spPr>
          <a:xfrm>
            <a:off x="1219200" y="2133600"/>
            <a:ext cx="9525"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H="1">
            <a:off x="2057401" y="2133600"/>
            <a:ext cx="380999"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9996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t>R basics: </a:t>
            </a:r>
            <a:r>
              <a:rPr lang="en-CA" sz="3000" dirty="0"/>
              <a:t>functions</a:t>
            </a:r>
          </a:p>
        </p:txBody>
      </p:sp>
      <p:sp>
        <p:nvSpPr>
          <p:cNvPr id="13" name="Content Placeholder 2"/>
          <p:cNvSpPr>
            <a:spLocks noGrp="1"/>
          </p:cNvSpPr>
          <p:nvPr>
            <p:ph idx="1"/>
          </p:nvPr>
        </p:nvSpPr>
        <p:spPr>
          <a:xfrm>
            <a:off x="457200" y="1143001"/>
            <a:ext cx="8153400" cy="5029199"/>
          </a:xfrm>
        </p:spPr>
        <p:txBody>
          <a:bodyPr>
            <a:noAutofit/>
          </a:bodyPr>
          <a:lstStyle/>
          <a:p>
            <a:pPr marL="342900" indent="-342900">
              <a:buFont typeface="Wingdings" panose="05000000000000000000" pitchFamily="2" charset="2"/>
              <a:buChar char="q"/>
            </a:pPr>
            <a:r>
              <a:rPr lang="en-US" sz="2300" b="0" dirty="0"/>
              <a:t>Functions are used to “do things” in R</a:t>
            </a:r>
          </a:p>
          <a:p>
            <a:r>
              <a:rPr lang="en-US" sz="2300" b="0" dirty="0"/>
              <a:t> </a:t>
            </a:r>
            <a:r>
              <a:rPr lang="en-US" sz="2300" b="0" dirty="0">
                <a:solidFill>
                  <a:srgbClr val="7030A0"/>
                </a:solidFill>
                <a:latin typeface="Lucida Sans Typewriter" panose="020B0509030504030204" pitchFamily="49" charset="0"/>
              </a:rPr>
              <a:t>function(argument)</a:t>
            </a:r>
          </a:p>
          <a:p>
            <a:endParaRPr lang="en-US" sz="2300" b="0" dirty="0">
              <a:solidFill>
                <a:schemeClr val="tx2"/>
              </a:solidFill>
              <a:latin typeface="Lucida Sans Typewriter" panose="020B0509030504030204" pitchFamily="49" charset="0"/>
            </a:endParaRP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r>
              <a:rPr lang="en-US" sz="2300" b="0" dirty="0">
                <a:solidFill>
                  <a:schemeClr val="tx2"/>
                </a:solidFill>
                <a:latin typeface="Lucida Sans Typewriter" panose="020B0509030504030204" pitchFamily="49" charset="0"/>
              </a:rPr>
              <a:t> </a:t>
            </a:r>
            <a:r>
              <a:rPr lang="en-US" sz="2300" b="0" dirty="0">
                <a:solidFill>
                  <a:srgbClr val="008000"/>
                </a:solidFill>
                <a:latin typeface="Lucida Sans Typewriter" panose="020B0509030504030204" pitchFamily="49" charset="0"/>
              </a:rPr>
              <a:t># This finds the square root of 81</a:t>
            </a:r>
          </a:p>
          <a:p>
            <a:r>
              <a:rPr lang="en-US" sz="2300" b="0" dirty="0">
                <a:solidFill>
                  <a:srgbClr val="C00000"/>
                </a:solidFill>
                <a:latin typeface="Lucida Sans Typewriter" panose="020B0509030504030204" pitchFamily="49" charset="0"/>
              </a:rPr>
              <a:t>[1] 9</a:t>
            </a:r>
          </a:p>
          <a:p>
            <a:endParaRPr lang="en-US" sz="2300"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sz="2300" b="0" dirty="0"/>
              <a:t>Functions usually only accept specific types of arguments</a:t>
            </a:r>
            <a:endParaRPr lang="en-US" sz="2300" b="0" dirty="0">
              <a:solidFill>
                <a:schemeClr val="tx2"/>
              </a:solidFill>
              <a:latin typeface="Lucida Sans Typewriter" panose="020B0509030504030204" pitchFamily="49" charset="0"/>
            </a:endParaRP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a:t>
            </a:r>
          </a:p>
          <a:p>
            <a:r>
              <a:rPr lang="en-US" sz="2300" b="0" dirty="0">
                <a:solidFill>
                  <a:srgbClr val="C00000"/>
                </a:solidFill>
                <a:latin typeface="Lucida Sans Typewriter" panose="020B0509030504030204" pitchFamily="49" charset="0"/>
              </a:rPr>
              <a:t>Error in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 Non-numeric argument to mathematical function.</a:t>
            </a:r>
          </a:p>
        </p:txBody>
      </p:sp>
      <p:cxnSp>
        <p:nvCxnSpPr>
          <p:cNvPr id="4" name="Straight Arrow Connector 3"/>
          <p:cNvCxnSpPr/>
          <p:nvPr/>
        </p:nvCxnSpPr>
        <p:spPr>
          <a:xfrm>
            <a:off x="1219200" y="2133600"/>
            <a:ext cx="9525"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p:cNvCxnSpPr/>
          <p:nvPr/>
        </p:nvCxnSpPr>
        <p:spPr>
          <a:xfrm flipH="1">
            <a:off x="2057401" y="2133600"/>
            <a:ext cx="380999" cy="509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89381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5333999"/>
          </a:xfrm>
        </p:spPr>
        <p:txBody>
          <a:bodyPr>
            <a:normAutofit/>
          </a:bodyPr>
          <a:lstStyle/>
          <a:p>
            <a:pPr marL="342900" indent="-342900">
              <a:buFont typeface="Wingdings" panose="05000000000000000000" pitchFamily="2" charset="2"/>
              <a:buChar char="q"/>
            </a:pPr>
            <a:r>
              <a:rPr lang="en-US" sz="2300" b="0" dirty="0"/>
              <a:t>Functions can be nested</a:t>
            </a: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p>
          <a:p>
            <a:r>
              <a:rPr lang="en-US" sz="2300" b="0" dirty="0">
                <a:solidFill>
                  <a:srgbClr val="C00000"/>
                </a:solidFill>
                <a:latin typeface="Lucida Sans Typewriter" panose="020B0509030504030204" pitchFamily="49" charset="0"/>
              </a:rPr>
              <a:t>[1] 3</a:t>
            </a:r>
          </a:p>
          <a:p>
            <a:endParaRPr lang="en-US" sz="2300" b="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2849167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functions</a:t>
            </a:r>
          </a:p>
        </p:txBody>
      </p:sp>
      <p:sp>
        <p:nvSpPr>
          <p:cNvPr id="13" name="Content Placeholder 2"/>
          <p:cNvSpPr>
            <a:spLocks noGrp="1"/>
          </p:cNvSpPr>
          <p:nvPr>
            <p:ph idx="1"/>
          </p:nvPr>
        </p:nvSpPr>
        <p:spPr>
          <a:xfrm>
            <a:off x="457200" y="1143001"/>
            <a:ext cx="7620000" cy="5333999"/>
          </a:xfrm>
        </p:spPr>
        <p:txBody>
          <a:bodyPr>
            <a:normAutofit/>
          </a:bodyPr>
          <a:lstStyle/>
          <a:p>
            <a:pPr marL="342900" indent="-342900">
              <a:buFont typeface="Wingdings" panose="05000000000000000000" pitchFamily="2" charset="2"/>
              <a:buChar char="q"/>
            </a:pPr>
            <a:r>
              <a:rPr lang="en-US" sz="2300" b="0" dirty="0"/>
              <a:t>Functions can be nested</a:t>
            </a:r>
          </a:p>
          <a:p>
            <a:r>
              <a:rPr lang="en-US" sz="2300" b="0" dirty="0">
                <a:solidFill>
                  <a:srgbClr val="C00000"/>
                </a:solidFill>
                <a:latin typeface="Lucida Sans Typewriter" panose="020B0509030504030204" pitchFamily="49" charset="0"/>
              </a:rPr>
              <a:t>&gt; </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a:t>
            </a:r>
            <a:r>
              <a:rPr lang="en-US" sz="2300" b="0" dirty="0" err="1">
                <a:solidFill>
                  <a:srgbClr val="C00000"/>
                </a:solidFill>
                <a:latin typeface="Lucida Sans Typewriter" panose="020B0509030504030204" pitchFamily="49" charset="0"/>
              </a:rPr>
              <a:t>sqrt</a:t>
            </a:r>
            <a:r>
              <a:rPr lang="en-US" sz="2300" b="0" dirty="0">
                <a:solidFill>
                  <a:srgbClr val="C00000"/>
                </a:solidFill>
                <a:latin typeface="Lucida Sans Typewriter" panose="020B0509030504030204" pitchFamily="49" charset="0"/>
              </a:rPr>
              <a:t>(81))</a:t>
            </a:r>
          </a:p>
          <a:p>
            <a:r>
              <a:rPr lang="en-US" sz="2300" b="0" dirty="0">
                <a:solidFill>
                  <a:srgbClr val="C00000"/>
                </a:solidFill>
                <a:latin typeface="Lucida Sans Typewriter" panose="020B0509030504030204" pitchFamily="49" charset="0"/>
              </a:rPr>
              <a:t>[1] 3</a:t>
            </a:r>
          </a:p>
          <a:p>
            <a:endParaRPr lang="en-US" sz="2300"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sz="2300" b="0" dirty="0"/>
              <a:t>Most functions have multiple arguments that use default values unless otherwise specified</a:t>
            </a:r>
            <a:endParaRPr lang="en-US" sz="2300"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sz="2300" b="0" dirty="0"/>
              <a:t>You can build your own functions!</a:t>
            </a:r>
            <a:endParaRPr lang="en-US" sz="2300" b="0" dirty="0">
              <a:latin typeface="Lucida Sans Typewriter" panose="020B0509030504030204" pitchFamily="49" charset="0"/>
            </a:endParaRPr>
          </a:p>
          <a:p>
            <a:pPr marL="342900" indent="-342900">
              <a:buFont typeface="Wingdings" panose="05000000000000000000" pitchFamily="2" charset="2"/>
              <a:buChar char="q"/>
            </a:pPr>
            <a:r>
              <a:rPr lang="en-US" sz="2300" b="0" dirty="0"/>
              <a:t>R Reference Card</a:t>
            </a:r>
          </a:p>
        </p:txBody>
      </p:sp>
    </p:spTree>
    <p:extLst>
      <p:ext uri="{BB962C8B-B14F-4D97-AF65-F5344CB8AC3E}">
        <p14:creationId xmlns:p14="http://schemas.microsoft.com/office/powerpoint/2010/main" val="620944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143000"/>
            <a:ext cx="8214820" cy="4983163"/>
          </a:xfrm>
        </p:spPr>
        <p:txBody>
          <a:bodyPr>
            <a:normAutofit/>
          </a:bodyPr>
          <a:lstStyle/>
          <a:p>
            <a:pPr marL="342900" indent="-342900">
              <a:buFont typeface="Wingdings" panose="05000000000000000000" pitchFamily="2" charset="2"/>
              <a:buChar char="q"/>
            </a:pPr>
            <a:r>
              <a:rPr lang="en-US" sz="2300" b="0" dirty="0"/>
              <a:t>Packages are collections of R functions, data, and compiled code in a well-defined format</a:t>
            </a:r>
          </a:p>
          <a:p>
            <a:pPr marL="342900" indent="-342900">
              <a:buFont typeface="Wingdings" panose="05000000000000000000" pitchFamily="2" charset="2"/>
              <a:buChar char="q"/>
            </a:pPr>
            <a:r>
              <a:rPr lang="en-US" sz="2300" b="0" dirty="0"/>
              <a:t>Packages are stored in your local library</a:t>
            </a:r>
          </a:p>
          <a:p>
            <a:pPr marL="342900" indent="-342900">
              <a:buFont typeface="Wingdings" panose="05000000000000000000" pitchFamily="2" charset="2"/>
              <a:buChar char="q"/>
            </a:pPr>
            <a:r>
              <a:rPr lang="en-US" sz="2300" b="0" dirty="0"/>
              <a:t>R comes with a standard set of packages</a:t>
            </a:r>
          </a:p>
          <a:p>
            <a:pPr marL="342900" indent="-342900">
              <a:buFont typeface="Wingdings" panose="05000000000000000000" pitchFamily="2" charset="2"/>
              <a:buChar char="q"/>
            </a:pPr>
            <a:r>
              <a:rPr lang="en-US" sz="2300" b="0" dirty="0"/>
              <a:t>Other packages can be installed and loaded as needed</a:t>
            </a:r>
          </a:p>
          <a:p>
            <a:pPr marL="342900" indent="-342900">
              <a:buFont typeface="Wingdings" panose="05000000000000000000" pitchFamily="2" charset="2"/>
              <a:buChar char="q"/>
            </a:pPr>
            <a:r>
              <a:rPr lang="en-US" sz="2300" b="0" dirty="0"/>
              <a:t>To load an </a:t>
            </a:r>
            <a:r>
              <a:rPr lang="en-US" sz="2300" dirty="0"/>
              <a:t>installed</a:t>
            </a:r>
            <a:r>
              <a:rPr lang="en-US" sz="2300" b="0" dirty="0"/>
              <a:t> package, use the function </a:t>
            </a:r>
            <a:r>
              <a:rPr lang="en-US" sz="2300" b="0" dirty="0">
                <a:solidFill>
                  <a:schemeClr val="tx2"/>
                </a:solidFill>
                <a:latin typeface="Lucida Sans Typewriter" panose="020B0509030504030204" pitchFamily="49" charset="0"/>
              </a:rPr>
              <a:t>library()</a:t>
            </a:r>
            <a:r>
              <a:rPr lang="en-US" sz="2300" b="0" dirty="0"/>
              <a:t> or check the appropriate box listed under ‘Packages’ in RStudio</a:t>
            </a:r>
          </a:p>
        </p:txBody>
      </p:sp>
      <p:pic>
        <p:nvPicPr>
          <p:cNvPr id="13" name="Picture 12"/>
          <p:cNvPicPr>
            <a:picLocks noChangeAspect="1"/>
          </p:cNvPicPr>
          <p:nvPr/>
        </p:nvPicPr>
        <p:blipFill>
          <a:blip r:embed="rId3"/>
          <a:stretch>
            <a:fillRect/>
          </a:stretch>
        </p:blipFill>
        <p:spPr>
          <a:xfrm>
            <a:off x="2440086" y="4419600"/>
            <a:ext cx="4249047" cy="2286000"/>
          </a:xfrm>
          <a:prstGeom prst="rect">
            <a:avLst/>
          </a:prstGeom>
          <a:ln w="12700">
            <a:solidFill>
              <a:schemeClr val="tx1"/>
            </a:solidFill>
          </a:ln>
        </p:spPr>
      </p:pic>
      <p:sp>
        <p:nvSpPr>
          <p:cNvPr id="6"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packages}</a:t>
            </a:r>
          </a:p>
        </p:txBody>
      </p:sp>
    </p:spTree>
    <p:extLst>
      <p:ext uri="{BB962C8B-B14F-4D97-AF65-F5344CB8AC3E}">
        <p14:creationId xmlns:p14="http://schemas.microsoft.com/office/powerpoint/2010/main" val="3429024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761682"/>
          </a:xfrm>
        </p:spPr>
        <p:txBody>
          <a:bodyPr>
            <a:normAutofit/>
          </a:bodyPr>
          <a:lstStyle/>
          <a:p>
            <a:r>
              <a:rPr lang="en-CA" dirty="0">
                <a:solidFill>
                  <a:srgbClr val="C00000"/>
                </a:solidFill>
              </a:rPr>
              <a:t>R basics: </a:t>
            </a:r>
            <a:r>
              <a:rPr lang="en-CA" sz="3000" dirty="0">
                <a:solidFill>
                  <a:srgbClr val="C00000"/>
                </a:solidFill>
              </a:rPr>
              <a:t>Help pages</a:t>
            </a:r>
          </a:p>
        </p:txBody>
      </p:sp>
      <p:sp>
        <p:nvSpPr>
          <p:cNvPr id="13" name="Content Placeholder 2"/>
          <p:cNvSpPr>
            <a:spLocks noGrp="1"/>
          </p:cNvSpPr>
          <p:nvPr>
            <p:ph idx="1"/>
          </p:nvPr>
        </p:nvSpPr>
        <p:spPr>
          <a:xfrm>
            <a:off x="457200" y="1143001"/>
            <a:ext cx="8229600" cy="2285999"/>
          </a:xfrm>
        </p:spPr>
        <p:txBody>
          <a:bodyPr>
            <a:normAutofit/>
          </a:bodyPr>
          <a:lstStyle/>
          <a:p>
            <a:pPr marL="342900" indent="-342900">
              <a:buFont typeface="Wingdings" panose="05000000000000000000" pitchFamily="2" charset="2"/>
              <a:buChar char="q"/>
            </a:pPr>
            <a:r>
              <a:rPr lang="en-US" b="0" dirty="0"/>
              <a:t>You can access the function’s help file within RStudio</a:t>
            </a:r>
          </a:p>
          <a:p>
            <a:pPr marL="800100" lvl="1" indent="-342900">
              <a:buClr>
                <a:schemeClr val="tx1"/>
              </a:buClr>
            </a:pPr>
            <a:r>
              <a:rPr lang="en-US" b="0" dirty="0">
                <a:solidFill>
                  <a:srgbClr val="C00000"/>
                </a:solidFill>
                <a:latin typeface="Lucida Sans Typewriter" panose="020B0509030504030204" pitchFamily="49" charset="0"/>
              </a:rPr>
              <a:t>?sum() </a:t>
            </a:r>
            <a:r>
              <a:rPr lang="en-US" b="0" dirty="0"/>
              <a:t>will search your loaded packages for </a:t>
            </a:r>
            <a:r>
              <a:rPr lang="en-US" b="0" dirty="0">
                <a:solidFill>
                  <a:srgbClr val="C00000"/>
                </a:solidFill>
                <a:latin typeface="Lucida Sans Typewriter" panose="020B0509030504030204" pitchFamily="49" charset="0"/>
              </a:rPr>
              <a:t>sum()</a:t>
            </a:r>
          </a:p>
          <a:p>
            <a:pPr marL="800100" lvl="1" indent="-342900">
              <a:buClr>
                <a:schemeClr val="tx1"/>
              </a:buClr>
            </a:pPr>
            <a:r>
              <a:rPr lang="en-US" b="0" dirty="0">
                <a:solidFill>
                  <a:srgbClr val="C00000"/>
                </a:solidFill>
                <a:latin typeface="Lucida Sans Typewriter" panose="020B0509030504030204" pitchFamily="49" charset="0"/>
              </a:rPr>
              <a:t>??sum()</a:t>
            </a:r>
            <a:r>
              <a:rPr lang="en-US" b="0" dirty="0"/>
              <a:t> will search through </a:t>
            </a:r>
            <a:r>
              <a:rPr lang="en-US" dirty="0"/>
              <a:t>your installed</a:t>
            </a:r>
            <a:r>
              <a:rPr lang="en-US" b="0" dirty="0"/>
              <a:t> packages for </a:t>
            </a:r>
            <a:r>
              <a:rPr lang="en-US" dirty="0">
                <a:solidFill>
                  <a:srgbClr val="C00000"/>
                </a:solidFill>
                <a:latin typeface="Lucida Sans Typewriter" panose="020B0509030504030204" pitchFamily="49" charset="0"/>
              </a:rPr>
              <a:t>sum</a:t>
            </a:r>
            <a:r>
              <a:rPr lang="en-US" b="0" dirty="0">
                <a:solidFill>
                  <a:srgbClr val="C00000"/>
                </a:solidFill>
                <a:latin typeface="Lucida Sans Typewriter" panose="020B0509030504030204" pitchFamily="49" charset="0"/>
              </a:rPr>
              <a:t>()</a:t>
            </a:r>
            <a:r>
              <a:rPr lang="en-US" b="0" dirty="0">
                <a:solidFill>
                  <a:schemeClr val="tx2"/>
                </a:solidFill>
                <a:latin typeface="Lucida Sans Typewriter" panose="020B0509030504030204" pitchFamily="49" charset="0"/>
              </a:rPr>
              <a:t> </a:t>
            </a:r>
            <a:r>
              <a:rPr lang="en-US" dirty="0"/>
              <a:t>and the keyword “sum”</a:t>
            </a:r>
            <a:endParaRPr lang="en-US" b="0" dirty="0">
              <a:solidFill>
                <a:schemeClr val="tx2"/>
              </a:solidFill>
              <a:latin typeface="Lucida Sans Typewriter" panose="020B0509030504030204" pitchFamily="49" charset="0"/>
            </a:endParaRPr>
          </a:p>
        </p:txBody>
      </p:sp>
      <p:pic>
        <p:nvPicPr>
          <p:cNvPr id="3" name="Picture 2"/>
          <p:cNvPicPr>
            <a:picLocks noChangeAspect="1"/>
          </p:cNvPicPr>
          <p:nvPr/>
        </p:nvPicPr>
        <p:blipFill rotWithShape="1">
          <a:blip r:embed="rId3"/>
          <a:srcRect t="12500"/>
          <a:stretch/>
        </p:blipFill>
        <p:spPr>
          <a:xfrm>
            <a:off x="1018980" y="2743200"/>
            <a:ext cx="7106039" cy="3945563"/>
          </a:xfrm>
          <a:prstGeom prst="rect">
            <a:avLst/>
          </a:prstGeom>
          <a:ln w="12700">
            <a:solidFill>
              <a:schemeClr val="tx1"/>
            </a:solidFill>
          </a:ln>
        </p:spPr>
      </p:pic>
    </p:spTree>
    <p:extLst>
      <p:ext uri="{BB962C8B-B14F-4D97-AF65-F5344CB8AC3E}">
        <p14:creationId xmlns:p14="http://schemas.microsoft.com/office/powerpoint/2010/main" val="188040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dirty="0"/>
              <a:t>(A) Use R as a calculator</a:t>
            </a:r>
          </a:p>
          <a:p>
            <a:endParaRPr lang="en-CA" dirty="0"/>
          </a:p>
          <a:p>
            <a:r>
              <a:rPr lang="en-CA" dirty="0"/>
              <a:t>(B) Practice some simple functions</a:t>
            </a:r>
          </a:p>
          <a:p>
            <a:r>
              <a:rPr lang="en-CA" b="0" dirty="0"/>
              <a:t>Try these out; remember that each function needs an argument!</a:t>
            </a:r>
          </a:p>
          <a:p>
            <a:r>
              <a:rPr lang="en-CA" b="0" dirty="0">
                <a:solidFill>
                  <a:srgbClr val="C00000"/>
                </a:solidFill>
                <a:latin typeface="Lucida Sans Typewriter" panose="020B0509030504030204" pitchFamily="49" charset="0"/>
              </a:rPr>
              <a:t>log10()</a:t>
            </a:r>
          </a:p>
          <a:p>
            <a:r>
              <a:rPr lang="en-CA" b="0" dirty="0">
                <a:solidFill>
                  <a:srgbClr val="C00000"/>
                </a:solidFill>
                <a:latin typeface="Lucida Sans Typewriter" panose="020B0509030504030204" pitchFamily="49" charset="0"/>
              </a:rPr>
              <a:t>abs()</a:t>
            </a:r>
          </a:p>
          <a:p>
            <a:endParaRPr lang="en-CA" dirty="0"/>
          </a:p>
          <a:p>
            <a:r>
              <a:rPr lang="en-CA" dirty="0"/>
              <a:t>(C) Install and load these non-standard packages:</a:t>
            </a:r>
          </a:p>
          <a:p>
            <a:r>
              <a:rPr lang="en-CA" b="0" dirty="0">
                <a:solidFill>
                  <a:srgbClr val="C00000"/>
                </a:solidFill>
                <a:latin typeface="Lucida Sans Typewriter" panose="020B0509030504030204" pitchFamily="49" charset="0"/>
              </a:rPr>
              <a:t>{ggplot2}		{</a:t>
            </a:r>
            <a:r>
              <a:rPr lang="en-CA" b="0" dirty="0" err="1">
                <a:solidFill>
                  <a:srgbClr val="C00000"/>
                </a:solidFill>
                <a:latin typeface="Lucida Sans Typewriter" panose="020B0509030504030204" pitchFamily="49" charset="0"/>
              </a:rPr>
              <a:t>lubridate</a:t>
            </a:r>
            <a:r>
              <a:rPr lang="en-CA" b="0" dirty="0">
                <a:solidFill>
                  <a:srgbClr val="C00000"/>
                </a:solidFill>
                <a:latin typeface="Lucida Sans Typewriter" panose="020B0509030504030204" pitchFamily="49" charset="0"/>
              </a:rPr>
              <a:t>}</a:t>
            </a:r>
          </a:p>
          <a:p>
            <a:r>
              <a:rPr lang="en-CA" b="0" dirty="0">
                <a:solidFill>
                  <a:srgbClr val="C00000"/>
                </a:solidFill>
                <a:latin typeface="Lucida Sans Typewriter" panose="020B0509030504030204" pitchFamily="49" charset="0"/>
              </a:rPr>
              <a:t>{</a:t>
            </a:r>
            <a:r>
              <a:rPr lang="en-CA" b="0" dirty="0" err="1">
                <a:solidFill>
                  <a:srgbClr val="C00000"/>
                </a:solidFill>
                <a:latin typeface="Lucida Sans Typewriter" panose="020B0509030504030204" pitchFamily="49" charset="0"/>
              </a:rPr>
              <a:t>dplyr</a:t>
            </a:r>
            <a:r>
              <a:rPr lang="en-CA" b="0" dirty="0">
                <a:solidFill>
                  <a:srgbClr val="C00000"/>
                </a:solidFill>
                <a:latin typeface="Lucida Sans Typewriter" panose="020B0509030504030204" pitchFamily="49" charset="0"/>
              </a:rPr>
              <a:t>}		{reshape2}</a:t>
            </a:r>
          </a:p>
          <a:p>
            <a:endParaRPr lang="en-CA" dirty="0"/>
          </a:p>
          <a:p>
            <a:r>
              <a:rPr lang="en-CA" dirty="0"/>
              <a:t>(D) Bring up a help page</a:t>
            </a:r>
          </a:p>
          <a:p>
            <a:r>
              <a:rPr lang="en-CA" b="0" dirty="0">
                <a:solidFill>
                  <a:srgbClr val="C00000"/>
                </a:solidFill>
                <a:latin typeface="Lucida Sans Typewriter" panose="020B0509030504030204" pitchFamily="49" charset="0"/>
              </a:rPr>
              <a:t>mean()</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1.2</a:t>
            </a:r>
          </a:p>
        </p:txBody>
      </p:sp>
    </p:spTree>
    <p:extLst>
      <p:ext uri="{BB962C8B-B14F-4D97-AF65-F5344CB8AC3E}">
        <p14:creationId xmlns:p14="http://schemas.microsoft.com/office/powerpoint/2010/main" val="2773045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a:t>
            </a:r>
          </a:p>
        </p:txBody>
      </p:sp>
      <p:sp>
        <p:nvSpPr>
          <p:cNvPr id="3" name="Content Placeholder 2"/>
          <p:cNvSpPr txBox="1">
            <a:spLocks/>
          </p:cNvSpPr>
          <p:nvPr/>
        </p:nvSpPr>
        <p:spPr>
          <a:xfrm>
            <a:off x="609600" y="1295400"/>
            <a:ext cx="7620000" cy="3962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a:t>
            </a:r>
            <a:r>
              <a:rPr lang="en-US" b="0" dirty="0"/>
              <a:t> and </a:t>
            </a:r>
            <a:r>
              <a:rPr lang="en-US" dirty="0"/>
              <a:t>attributes</a:t>
            </a:r>
            <a:r>
              <a:rPr lang="en-US" b="0" dirty="0"/>
              <a:t> (can be very complex)</a:t>
            </a:r>
            <a:endParaRPr lang="en-US" b="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498365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Can R do?</a:t>
            </a:r>
          </a:p>
        </p:txBody>
      </p:sp>
      <p:sp>
        <p:nvSpPr>
          <p:cNvPr id="3" name="Content Placeholder 2"/>
          <p:cNvSpPr>
            <a:spLocks noGrp="1"/>
          </p:cNvSpPr>
          <p:nvPr>
            <p:ph idx="1"/>
          </p:nvPr>
        </p:nvSpPr>
        <p:spPr/>
        <p:txBody>
          <a:bodyPr>
            <a:normAutofit/>
          </a:bodyPr>
          <a:lstStyle/>
          <a:p>
            <a:pPr marL="342900" indent="-342900">
              <a:buFontTx/>
              <a:buChar char="-"/>
            </a:pPr>
            <a:r>
              <a:rPr lang="en-CA" dirty="0"/>
              <a:t>Manipulating / Summarizing Data</a:t>
            </a:r>
          </a:p>
          <a:p>
            <a:pPr marL="342900" indent="-342900">
              <a:buFontTx/>
              <a:buChar char="-"/>
            </a:pPr>
            <a:r>
              <a:rPr lang="en-CA" dirty="0"/>
              <a:t>Statistics / Modelling</a:t>
            </a:r>
          </a:p>
          <a:p>
            <a:pPr marL="342900" indent="-342900">
              <a:buFontTx/>
              <a:buChar char="-"/>
            </a:pPr>
            <a:r>
              <a:rPr lang="en-CA" dirty="0"/>
              <a:t>Visualizations</a:t>
            </a:r>
          </a:p>
          <a:p>
            <a:pPr marL="342900" indent="-342900">
              <a:buFontTx/>
              <a:buChar char="-"/>
            </a:pPr>
            <a:r>
              <a:rPr lang="en-CA" dirty="0"/>
              <a:t>… so much more!</a:t>
            </a:r>
          </a:p>
        </p:txBody>
      </p:sp>
    </p:spTree>
    <p:extLst>
      <p:ext uri="{BB962C8B-B14F-4D97-AF65-F5344CB8AC3E}">
        <p14:creationId xmlns:p14="http://schemas.microsoft.com/office/powerpoint/2010/main" val="186141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(scalars)</a:t>
            </a:r>
          </a:p>
        </p:txBody>
      </p:sp>
      <p:sp>
        <p:nvSpPr>
          <p:cNvPr id="3" name="Content Placeholder 2"/>
          <p:cNvSpPr txBox="1">
            <a:spLocks/>
          </p:cNvSpPr>
          <p:nvPr/>
        </p:nvSpPr>
        <p:spPr>
          <a:xfrm>
            <a:off x="609600" y="1295400"/>
            <a:ext cx="7620000" cy="49530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pi</a:t>
            </a:r>
          </a:p>
          <a:p>
            <a:r>
              <a:rPr lang="en-US" b="0" dirty="0">
                <a:solidFill>
                  <a:srgbClr val="C00000"/>
                </a:solidFill>
                <a:latin typeface="Lucida Sans Typewriter" panose="020B0509030504030204" pitchFamily="49" charset="0"/>
              </a:rPr>
              <a:t>[1] 3.141593</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5" name="TextBox 4"/>
          <p:cNvSpPr txBox="1"/>
          <p:nvPr/>
        </p:nvSpPr>
        <p:spPr>
          <a:xfrm>
            <a:off x="762000" y="3581400"/>
            <a:ext cx="7703047" cy="769441"/>
          </a:xfrm>
          <a:prstGeom prst="rect">
            <a:avLst/>
          </a:prstGeom>
          <a:noFill/>
          <a:ln w="19050">
            <a:solidFill>
              <a:srgbClr val="C00000"/>
            </a:solidFill>
          </a:ln>
        </p:spPr>
        <p:txBody>
          <a:bodyPr wrap="square" rtlCol="0">
            <a:spAutoFit/>
          </a:bodyPr>
          <a:lstStyle/>
          <a:p>
            <a:pPr algn="ctr"/>
            <a:r>
              <a:rPr lang="en-US" sz="2200" dirty="0"/>
              <a:t>The simplest type of object is a </a:t>
            </a:r>
            <a:r>
              <a:rPr lang="en-US" sz="2200" b="1" dirty="0"/>
              <a:t>scalar</a:t>
            </a:r>
            <a:r>
              <a:rPr lang="en-US" sz="2200" dirty="0"/>
              <a:t>.</a:t>
            </a:r>
          </a:p>
          <a:p>
            <a:pPr algn="ctr"/>
            <a:r>
              <a:rPr lang="en-US" sz="2200" dirty="0"/>
              <a:t>It is </a:t>
            </a:r>
            <a:r>
              <a:rPr lang="en-US" sz="2200" i="1" dirty="0"/>
              <a:t>one dimensional</a:t>
            </a:r>
            <a:r>
              <a:rPr lang="en-US" sz="2200" dirty="0"/>
              <a:t> with a </a:t>
            </a:r>
            <a:r>
              <a:rPr lang="en-US" sz="2200" i="1" dirty="0"/>
              <a:t>length of one</a:t>
            </a:r>
            <a:r>
              <a:rPr lang="en-US" sz="2200" dirty="0"/>
              <a:t>.</a:t>
            </a:r>
          </a:p>
        </p:txBody>
      </p:sp>
    </p:spTree>
    <p:extLst>
      <p:ext uri="{BB962C8B-B14F-4D97-AF65-F5344CB8AC3E}">
        <p14:creationId xmlns:p14="http://schemas.microsoft.com/office/powerpoint/2010/main" val="947622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(scalars)</a:t>
            </a:r>
          </a:p>
        </p:txBody>
      </p:sp>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pi</a:t>
            </a:r>
          </a:p>
          <a:p>
            <a:r>
              <a:rPr lang="en-US" b="0" dirty="0">
                <a:solidFill>
                  <a:srgbClr val="C00000"/>
                </a:solidFill>
                <a:latin typeface="Lucida Sans Typewriter" panose="020B0509030504030204" pitchFamily="49" charset="0"/>
              </a:rPr>
              <a:t>[1] 3.141593</a:t>
            </a: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myval</a:t>
            </a:r>
            <a:r>
              <a:rPr lang="en-US" b="0" dirty="0">
                <a:solidFill>
                  <a:srgbClr val="C00000"/>
                </a:solidFill>
                <a:latin typeface="Lucida Sans Typewriter" panose="020B0509030504030204" pitchFamily="49" charset="0"/>
              </a:rPr>
              <a:t>&lt;-5+10</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Create an object called </a:t>
            </a:r>
            <a:r>
              <a:rPr lang="en-US" b="0" dirty="0" err="1">
                <a:solidFill>
                  <a:srgbClr val="008000"/>
                </a:solidFill>
                <a:latin typeface="Lucida Sans Typewriter" panose="020B0509030504030204" pitchFamily="49" charset="0"/>
              </a:rPr>
              <a:t>myval</a:t>
            </a:r>
            <a:r>
              <a:rPr lang="en-US" b="0" dirty="0">
                <a:solidFill>
                  <a:srgbClr val="008000"/>
                </a:solidFill>
                <a:latin typeface="Lucida Sans Typewriter" panose="020B0509030504030204" pitchFamily="49" charset="0"/>
              </a:rPr>
              <a:t>, which contains the value of 5 + 10</a:t>
            </a: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myval</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Return the value of the object </a:t>
            </a:r>
            <a:r>
              <a:rPr lang="en-US" b="0" dirty="0" err="1">
                <a:solidFill>
                  <a:srgbClr val="008000"/>
                </a:solidFill>
                <a:latin typeface="Lucida Sans Typewriter" panose="020B0509030504030204" pitchFamily="49" charset="0"/>
              </a:rPr>
              <a:t>myval</a:t>
            </a:r>
            <a:endParaRPr lang="en-US"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15</a:t>
            </a:r>
          </a:p>
        </p:txBody>
      </p:sp>
      <p:sp>
        <p:nvSpPr>
          <p:cNvPr id="5" name="TextBox 4"/>
          <p:cNvSpPr txBox="1"/>
          <p:nvPr/>
        </p:nvSpPr>
        <p:spPr>
          <a:xfrm>
            <a:off x="762000" y="3581400"/>
            <a:ext cx="7703047" cy="769441"/>
          </a:xfrm>
          <a:prstGeom prst="rect">
            <a:avLst/>
          </a:prstGeom>
          <a:noFill/>
          <a:ln w="19050">
            <a:solidFill>
              <a:srgbClr val="FF0000"/>
            </a:solidFill>
          </a:ln>
        </p:spPr>
        <p:txBody>
          <a:bodyPr wrap="square" rtlCol="0">
            <a:spAutoFit/>
          </a:bodyPr>
          <a:lstStyle/>
          <a:p>
            <a:pPr algn="ctr"/>
            <a:r>
              <a:rPr lang="en-US" sz="2200" dirty="0"/>
              <a:t>The simplest type of object is a </a:t>
            </a:r>
            <a:r>
              <a:rPr lang="en-US" sz="2200" b="1" dirty="0"/>
              <a:t>scalar</a:t>
            </a:r>
            <a:r>
              <a:rPr lang="en-US" sz="2200" dirty="0"/>
              <a:t>.</a:t>
            </a:r>
          </a:p>
          <a:p>
            <a:pPr algn="ctr"/>
            <a:r>
              <a:rPr lang="en-US" sz="2200" dirty="0"/>
              <a:t>It is </a:t>
            </a:r>
            <a:r>
              <a:rPr lang="en-US" sz="2200" i="1" dirty="0"/>
              <a:t>one dimensional</a:t>
            </a:r>
            <a:r>
              <a:rPr lang="en-US" sz="2200" dirty="0"/>
              <a:t> with a </a:t>
            </a:r>
            <a:r>
              <a:rPr lang="en-US" sz="2200" i="1" dirty="0"/>
              <a:t>length of one</a:t>
            </a:r>
            <a:r>
              <a:rPr lang="en-US" sz="2200" dirty="0"/>
              <a:t>.</a:t>
            </a:r>
          </a:p>
        </p:txBody>
      </p:sp>
    </p:spTree>
    <p:extLst>
      <p:ext uri="{BB962C8B-B14F-4D97-AF65-F5344CB8AC3E}">
        <p14:creationId xmlns:p14="http://schemas.microsoft.com/office/powerpoint/2010/main" val="988416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(vectors)</a:t>
            </a:r>
          </a:p>
        </p:txBody>
      </p:sp>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letters</a:t>
            </a:r>
          </a:p>
          <a:p>
            <a:r>
              <a:rPr lang="en-US" b="0" dirty="0">
                <a:solidFill>
                  <a:srgbClr val="C00000"/>
                </a:solidFill>
                <a:latin typeface="Lucida Sans Typewriter" panose="020B0509030504030204" pitchFamily="49" charset="0"/>
              </a:rPr>
              <a:t>[1] “a” “b” “c” “d” ...</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7" name="TextBox 6"/>
          <p:cNvSpPr txBox="1"/>
          <p:nvPr/>
        </p:nvSpPr>
        <p:spPr>
          <a:xfrm>
            <a:off x="762000" y="3581400"/>
            <a:ext cx="7703047" cy="769441"/>
          </a:xfrm>
          <a:prstGeom prst="rect">
            <a:avLst/>
          </a:prstGeom>
          <a:noFill/>
          <a:ln w="19050">
            <a:solidFill>
              <a:srgbClr val="C00000"/>
            </a:solidFill>
          </a:ln>
        </p:spPr>
        <p:txBody>
          <a:bodyPr wrap="square" rtlCol="0">
            <a:spAutoFit/>
          </a:bodyPr>
          <a:lstStyle/>
          <a:p>
            <a:pPr algn="ctr"/>
            <a:r>
              <a:rPr lang="en-US" sz="2200" dirty="0"/>
              <a:t>The most common type of object is a </a:t>
            </a:r>
            <a:r>
              <a:rPr lang="en-US" sz="2200" b="1" dirty="0"/>
              <a:t>vector</a:t>
            </a:r>
            <a:r>
              <a:rPr lang="en-US" sz="2200" dirty="0"/>
              <a:t>.</a:t>
            </a:r>
          </a:p>
          <a:p>
            <a:pPr algn="ctr"/>
            <a:r>
              <a:rPr lang="en-US" sz="2200" dirty="0"/>
              <a:t>It is </a:t>
            </a:r>
            <a:r>
              <a:rPr lang="en-US" sz="2200" i="1" dirty="0"/>
              <a:t>one dimensional </a:t>
            </a:r>
            <a:r>
              <a:rPr lang="en-US" sz="2200" dirty="0"/>
              <a:t>with a</a:t>
            </a:r>
            <a:r>
              <a:rPr lang="en-US" sz="2200" i="1" dirty="0"/>
              <a:t> length &gt; one.</a:t>
            </a:r>
          </a:p>
        </p:txBody>
      </p:sp>
    </p:spTree>
    <p:extLst>
      <p:ext uri="{BB962C8B-B14F-4D97-AF65-F5344CB8AC3E}">
        <p14:creationId xmlns:p14="http://schemas.microsoft.com/office/powerpoint/2010/main" val="713866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objects (vectors)</a:t>
            </a:r>
          </a:p>
        </p:txBody>
      </p:sp>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An object is a stored value or set of values (elements)</a:t>
            </a:r>
          </a:p>
          <a:p>
            <a:pPr marL="342900" indent="-342900">
              <a:buFont typeface="Wingdings" panose="05000000000000000000" pitchFamily="2" charset="2"/>
              <a:buChar char="q"/>
            </a:pPr>
            <a:r>
              <a:rPr lang="en-US" b="0" dirty="0"/>
              <a:t>An object is a </a:t>
            </a:r>
            <a:r>
              <a:rPr lang="en-US" dirty="0"/>
              <a:t>container </a:t>
            </a:r>
            <a:r>
              <a:rPr lang="en-US" b="0" dirty="0"/>
              <a:t>that holds </a:t>
            </a:r>
            <a:r>
              <a:rPr lang="en-US" dirty="0"/>
              <a:t>values </a:t>
            </a:r>
            <a:r>
              <a:rPr lang="en-US" b="0" dirty="0"/>
              <a:t>and </a:t>
            </a:r>
            <a:r>
              <a:rPr lang="en-US" dirty="0"/>
              <a:t>attributes</a:t>
            </a:r>
            <a:r>
              <a:rPr lang="en-US" b="0" dirty="0"/>
              <a:t> (can be very complex)</a:t>
            </a:r>
          </a:p>
          <a:p>
            <a:r>
              <a:rPr lang="en-US" b="0" dirty="0">
                <a:solidFill>
                  <a:srgbClr val="C00000"/>
                </a:solidFill>
                <a:latin typeface="Lucida Sans Typewriter" panose="020B0509030504030204" pitchFamily="49" charset="0"/>
              </a:rPr>
              <a:t>&gt; letters</a:t>
            </a:r>
          </a:p>
          <a:p>
            <a:r>
              <a:rPr lang="en-US" b="0" dirty="0">
                <a:solidFill>
                  <a:srgbClr val="C00000"/>
                </a:solidFill>
                <a:latin typeface="Lucida Sans Typewriter" panose="020B0509030504030204" pitchFamily="49" charset="0"/>
              </a:rPr>
              <a:t>[1] “a” “b” “c” “d” ...</a:t>
            </a: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mycols</a:t>
            </a:r>
            <a:r>
              <a:rPr lang="en-US" b="0" dirty="0">
                <a:solidFill>
                  <a:srgbClr val="C00000"/>
                </a:solidFill>
                <a:latin typeface="Lucida Sans Typewriter" panose="020B0509030504030204" pitchFamily="49" charset="0"/>
              </a:rPr>
              <a:t>&lt;-c(“</a:t>
            </a:r>
            <a:r>
              <a:rPr lang="en-US" b="0" dirty="0" err="1">
                <a:solidFill>
                  <a:srgbClr val="C00000"/>
                </a:solidFill>
                <a:latin typeface="Lucida Sans Typewriter" panose="020B0509030504030204" pitchFamily="49" charset="0"/>
              </a:rPr>
              <a:t>red”,“blue”,“yellow”,“green</a:t>
            </a:r>
            <a:r>
              <a:rPr lang="en-US" b="0" dirty="0">
                <a:solidFill>
                  <a:srgbClr val="C00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mycols</a:t>
            </a:r>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“red” “blue” “yellow” “green”</a:t>
            </a:r>
          </a:p>
          <a:p>
            <a:endParaRPr lang="en-US" b="0" dirty="0">
              <a:solidFill>
                <a:schemeClr val="tx2"/>
              </a:solidFill>
              <a:latin typeface="Lucida Sans Typewriter" panose="020B0509030504030204" pitchFamily="49" charset="0"/>
            </a:endParaRPr>
          </a:p>
        </p:txBody>
      </p:sp>
      <p:sp>
        <p:nvSpPr>
          <p:cNvPr id="7" name="TextBox 6"/>
          <p:cNvSpPr txBox="1"/>
          <p:nvPr/>
        </p:nvSpPr>
        <p:spPr>
          <a:xfrm>
            <a:off x="762000" y="3581400"/>
            <a:ext cx="7703047" cy="769441"/>
          </a:xfrm>
          <a:prstGeom prst="rect">
            <a:avLst/>
          </a:prstGeom>
          <a:noFill/>
          <a:ln w="19050">
            <a:solidFill>
              <a:srgbClr val="C00000"/>
            </a:solidFill>
          </a:ln>
        </p:spPr>
        <p:txBody>
          <a:bodyPr wrap="square" rtlCol="0">
            <a:spAutoFit/>
          </a:bodyPr>
          <a:lstStyle/>
          <a:p>
            <a:pPr algn="ctr"/>
            <a:r>
              <a:rPr lang="en-US" sz="2200" dirty="0"/>
              <a:t>The most common type of object is a </a:t>
            </a:r>
            <a:r>
              <a:rPr lang="en-US" sz="2200" b="1" dirty="0"/>
              <a:t>vector</a:t>
            </a:r>
            <a:r>
              <a:rPr lang="en-US" sz="2200" dirty="0"/>
              <a:t>.</a:t>
            </a:r>
          </a:p>
          <a:p>
            <a:pPr algn="ctr"/>
            <a:r>
              <a:rPr lang="en-US" sz="2200" dirty="0"/>
              <a:t>It is </a:t>
            </a:r>
            <a:r>
              <a:rPr lang="en-US" sz="2200" i="1" dirty="0"/>
              <a:t>one dimensional </a:t>
            </a:r>
            <a:r>
              <a:rPr lang="en-US" sz="2200" dirty="0"/>
              <a:t>with a</a:t>
            </a:r>
            <a:r>
              <a:rPr lang="en-US" sz="2200" i="1" dirty="0"/>
              <a:t> length &gt; one.</a:t>
            </a:r>
          </a:p>
        </p:txBody>
      </p:sp>
    </p:spTree>
    <p:extLst>
      <p:ext uri="{BB962C8B-B14F-4D97-AF65-F5344CB8AC3E}">
        <p14:creationId xmlns:p14="http://schemas.microsoft.com/office/powerpoint/2010/main" val="4124014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Vectors can only contain one class of data (“</a:t>
            </a:r>
            <a:r>
              <a:rPr lang="en-US" b="0" i="1" dirty="0"/>
              <a:t>atomic</a:t>
            </a:r>
            <a:r>
              <a:rPr lang="en-US" b="0" dirty="0"/>
              <a:t>”)</a:t>
            </a:r>
          </a:p>
          <a:p>
            <a:pPr marL="342900" indent="-342900">
              <a:buFont typeface="Wingdings" pitchFamily="2" charset="2"/>
              <a:buChar char="q"/>
            </a:pPr>
            <a:r>
              <a:rPr lang="en-US" b="0" dirty="0"/>
              <a:t>Variables can have various classes</a:t>
            </a:r>
            <a:endParaRPr lang="en-US"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num</a:t>
            </a:r>
            <a:r>
              <a:rPr lang="en-US" dirty="0">
                <a:solidFill>
                  <a:schemeClr val="tx2"/>
                </a:solidFill>
                <a:latin typeface="Lucida Sans Typewriter" panose="020B0509030504030204" pitchFamily="49" charset="0"/>
              </a:rPr>
              <a:t> </a:t>
            </a:r>
            <a:r>
              <a:rPr lang="en-US" dirty="0"/>
              <a:t>are numbers with decimals (e.g. 10.3)</a:t>
            </a:r>
            <a:endParaRPr lang="en-US"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int</a:t>
            </a:r>
            <a:r>
              <a:rPr lang="en-US" dirty="0">
                <a:solidFill>
                  <a:schemeClr val="tx2"/>
                </a:solidFill>
                <a:latin typeface="Lucida Sans Typewriter" panose="020B0509030504030204" pitchFamily="49" charset="0"/>
              </a:rPr>
              <a:t> </a:t>
            </a:r>
            <a:r>
              <a:rPr lang="en-US" dirty="0"/>
              <a:t>are integers (e.g. 10)</a:t>
            </a:r>
          </a:p>
          <a:p>
            <a:pPr marL="800100" lvl="1" indent="-342900">
              <a:buClr>
                <a:schemeClr val="tx1"/>
              </a:buClr>
            </a:pPr>
            <a:r>
              <a:rPr lang="en-US" dirty="0" err="1">
                <a:solidFill>
                  <a:srgbClr val="C00000"/>
                </a:solidFill>
                <a:latin typeface="Lucida Sans Typewriter" panose="020B0509030504030204" pitchFamily="49" charset="0"/>
              </a:rPr>
              <a:t>chr</a:t>
            </a:r>
            <a:r>
              <a:rPr lang="en-US" dirty="0">
                <a:solidFill>
                  <a:schemeClr val="tx2"/>
                </a:solidFill>
                <a:latin typeface="Lucida Sans Typewriter" panose="020B0509030504030204" pitchFamily="49" charset="0"/>
              </a:rPr>
              <a:t> </a:t>
            </a:r>
            <a:r>
              <a:rPr lang="en-US" dirty="0"/>
              <a:t>are character strings (e.g. “a”, “small”)</a:t>
            </a:r>
          </a:p>
          <a:p>
            <a:pPr marL="800100" lvl="1" indent="-342900">
              <a:buClr>
                <a:schemeClr val="tx1"/>
              </a:buClr>
            </a:pPr>
            <a:r>
              <a:rPr lang="en-US" dirty="0">
                <a:solidFill>
                  <a:srgbClr val="C00000"/>
                </a:solidFill>
                <a:latin typeface="Lucida Sans Typewriter" panose="020B0509030504030204" pitchFamily="49" charset="0"/>
              </a:rPr>
              <a:t>factor</a:t>
            </a:r>
            <a:r>
              <a:rPr lang="en-US" dirty="0">
                <a:solidFill>
                  <a:schemeClr val="tx2"/>
                </a:solidFill>
                <a:latin typeface="Lucida Sans Typewriter" panose="020B0509030504030204" pitchFamily="49" charset="0"/>
              </a:rPr>
              <a:t> </a:t>
            </a:r>
            <a:r>
              <a:rPr lang="en-US" dirty="0"/>
              <a:t>text or numbers stored as text, with unique levels</a:t>
            </a:r>
          </a:p>
          <a:p>
            <a:pPr marL="342900" indent="-342900">
              <a:buClr>
                <a:schemeClr val="tx1"/>
              </a:buClr>
              <a:buFont typeface="Wingdings" panose="05000000000000000000" pitchFamily="2" charset="2"/>
              <a:buChar char="q"/>
            </a:pPr>
            <a:r>
              <a:rPr lang="en-US" b="0" dirty="0"/>
              <a:t>Hierarchical structure of data classes</a:t>
            </a: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data classes</a:t>
            </a:r>
          </a:p>
        </p:txBody>
      </p:sp>
    </p:spTree>
    <p:extLst>
      <p:ext uri="{BB962C8B-B14F-4D97-AF65-F5344CB8AC3E}">
        <p14:creationId xmlns:p14="http://schemas.microsoft.com/office/powerpoint/2010/main" val="2372687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b="0" dirty="0"/>
              <a:t>Check and convert data classes</a:t>
            </a:r>
          </a:p>
          <a:p>
            <a:r>
              <a:rPr lang="en-US" b="0" dirty="0">
                <a:solidFill>
                  <a:schemeClr val="tx2"/>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mycols</a:t>
            </a:r>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“red” “blue” “yellow” “green”</a:t>
            </a:r>
          </a:p>
          <a:p>
            <a:endParaRPr lang="en-CA" b="0" dirty="0">
              <a:solidFill>
                <a:srgbClr val="C00000"/>
              </a:solidFill>
              <a:latin typeface="Lucida Sans Typewriter" panose="020B0509030504030204" pitchFamily="49" charset="0"/>
            </a:endParaRPr>
          </a:p>
          <a:p>
            <a:r>
              <a:rPr lang="en-US" b="0" dirty="0">
                <a:solidFill>
                  <a:schemeClr val="tx2"/>
                </a:solidFill>
                <a:latin typeface="Lucida Sans Typewriter" panose="020B0509030504030204" pitchFamily="49" charset="0"/>
              </a:rPr>
              <a:t>&gt; class(</a:t>
            </a:r>
            <a:r>
              <a:rPr lang="en-US" b="0" dirty="0" err="1">
                <a:solidFill>
                  <a:srgbClr val="C00000"/>
                </a:solidFill>
                <a:latin typeface="Lucida Sans Typewriter" panose="020B0509030504030204" pitchFamily="49" charset="0"/>
              </a:rPr>
              <a:t>mycols</a:t>
            </a:r>
            <a:r>
              <a:rPr lang="en-US" b="0" dirty="0">
                <a:solidFill>
                  <a:srgbClr val="C00000"/>
                </a:solidFill>
                <a:latin typeface="Lucida Sans Typewriter" panose="020B0509030504030204" pitchFamily="49" charset="0"/>
              </a:rPr>
              <a:t>)</a:t>
            </a:r>
            <a:r>
              <a:rPr lang="en-US" b="0" dirty="0">
                <a:solidFill>
                  <a:srgbClr val="008000"/>
                </a:solidFill>
                <a:latin typeface="Lucida Sans Typewriter" panose="020B0509030504030204" pitchFamily="49" charset="0"/>
              </a:rPr>
              <a:t> # What class is </a:t>
            </a:r>
            <a:r>
              <a:rPr lang="en-US" b="0" dirty="0" err="1">
                <a:solidFill>
                  <a:srgbClr val="008000"/>
                </a:solidFill>
                <a:latin typeface="Lucida Sans Typewriter" panose="020B0509030504030204" pitchFamily="49" charset="0"/>
              </a:rPr>
              <a:t>mycols</a:t>
            </a:r>
            <a:r>
              <a:rPr lang="en-US" b="0" dirty="0">
                <a:solidFill>
                  <a:srgbClr val="008000"/>
                </a:solidFill>
                <a:latin typeface="Lucida Sans Typewriter" panose="020B0509030504030204" pitchFamily="49" charset="0"/>
              </a:rPr>
              <a:t>?</a:t>
            </a:r>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“character”</a:t>
            </a:r>
          </a:p>
          <a:p>
            <a:endParaRPr lang="en-CA" b="0" dirty="0">
              <a:solidFill>
                <a:srgbClr val="C00000"/>
              </a:solidFill>
              <a:latin typeface="Lucida Sans Typewriter" panose="020B0509030504030204" pitchFamily="49" charset="0"/>
            </a:endParaRPr>
          </a:p>
          <a:p>
            <a:r>
              <a:rPr lang="en-CA" b="0" dirty="0">
                <a:solidFill>
                  <a:srgbClr val="C00000"/>
                </a:solidFill>
                <a:latin typeface="Lucida Sans Typewriter" panose="020B0509030504030204" pitchFamily="49" charset="0"/>
              </a:rPr>
              <a:t>&gt; </a:t>
            </a:r>
            <a:r>
              <a:rPr lang="en-CA" b="0" dirty="0" err="1">
                <a:solidFill>
                  <a:srgbClr val="C00000"/>
                </a:solidFill>
                <a:latin typeface="Lucida Sans Typewriter" panose="020B0509030504030204" pitchFamily="49" charset="0"/>
              </a:rPr>
              <a:t>as.factor</a:t>
            </a:r>
            <a:r>
              <a:rPr lang="en-CA" b="0" dirty="0">
                <a:solidFill>
                  <a:srgbClr val="C00000"/>
                </a:solidFill>
                <a:latin typeface="Lucida Sans Typewriter" panose="020B0509030504030204" pitchFamily="49" charset="0"/>
              </a:rPr>
              <a:t>(</a:t>
            </a:r>
            <a:r>
              <a:rPr lang="en-CA" b="0" dirty="0" err="1">
                <a:solidFill>
                  <a:srgbClr val="C00000"/>
                </a:solidFill>
                <a:latin typeface="Lucida Sans Typewriter" panose="020B0509030504030204" pitchFamily="49" charset="0"/>
              </a:rPr>
              <a:t>mycols</a:t>
            </a:r>
            <a:r>
              <a:rPr lang="en-CA" b="0" dirty="0">
                <a:solidFill>
                  <a:srgbClr val="C00000"/>
                </a:solidFill>
                <a:latin typeface="Lucida Sans Typewriter" panose="020B0509030504030204" pitchFamily="49" charset="0"/>
              </a:rPr>
              <a:t>)</a:t>
            </a:r>
            <a:r>
              <a:rPr lang="en-US" b="0" dirty="0">
                <a:solidFill>
                  <a:srgbClr val="48B333"/>
                </a:solidFill>
                <a:latin typeface="Lucida Sans Typewriter" panose="020B0509030504030204" pitchFamily="49" charset="0"/>
              </a:rPr>
              <a:t> </a:t>
            </a:r>
            <a:r>
              <a:rPr lang="en-US" b="0" dirty="0">
                <a:solidFill>
                  <a:srgbClr val="008000"/>
                </a:solidFill>
                <a:latin typeface="Lucida Sans Typewriter" panose="020B0509030504030204" pitchFamily="49" charset="0"/>
              </a:rPr>
              <a:t># View it as a factor</a:t>
            </a:r>
            <a:endParaRPr lang="en-CA"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red blue yellow green</a:t>
            </a:r>
          </a:p>
          <a:p>
            <a:r>
              <a:rPr lang="en-US" b="0" dirty="0">
                <a:solidFill>
                  <a:srgbClr val="C00000"/>
                </a:solidFill>
                <a:latin typeface="Lucida Sans Typewriter" panose="020B0509030504030204" pitchFamily="49" charset="0"/>
              </a:rPr>
              <a:t>Levels: blue green red yellow</a:t>
            </a:r>
          </a:p>
          <a:p>
            <a:endParaRPr lang="en-US" b="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data classes</a:t>
            </a:r>
          </a:p>
        </p:txBody>
      </p:sp>
    </p:spTree>
    <p:extLst>
      <p:ext uri="{BB962C8B-B14F-4D97-AF65-F5344CB8AC3E}">
        <p14:creationId xmlns:p14="http://schemas.microsoft.com/office/powerpoint/2010/main" val="915427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09600" y="1295400"/>
            <a:ext cx="7620000" cy="5181600"/>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&lt;-c(1, 6, 13, 2, ‘about 5’, 2)</a:t>
            </a: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mean(</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 </a:t>
            </a:r>
            <a:r>
              <a:rPr lang="en-US" b="0" dirty="0">
                <a:solidFill>
                  <a:srgbClr val="008000"/>
                </a:solidFill>
                <a:latin typeface="Lucida Sans Typewriter" panose="020B0509030504030204" pitchFamily="49" charset="0"/>
              </a:rPr>
              <a:t># Average </a:t>
            </a:r>
            <a:r>
              <a:rPr lang="en-US" b="0" dirty="0" err="1">
                <a:solidFill>
                  <a:srgbClr val="008000"/>
                </a:solidFill>
                <a:latin typeface="Lucida Sans Typewriter" panose="020B0509030504030204" pitchFamily="49" charset="0"/>
              </a:rPr>
              <a:t>mycounts</a:t>
            </a:r>
            <a:endParaRPr lang="en-US"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NA</a:t>
            </a:r>
          </a:p>
          <a:p>
            <a:r>
              <a:rPr lang="en-US" b="0" dirty="0">
                <a:solidFill>
                  <a:srgbClr val="C00000"/>
                </a:solidFill>
                <a:latin typeface="Lucida Sans Typewriter" panose="020B0509030504030204" pitchFamily="49" charset="0"/>
              </a:rPr>
              <a:t>Warning message: In </a:t>
            </a:r>
            <a:r>
              <a:rPr lang="en-US" b="0" dirty="0" err="1">
                <a:solidFill>
                  <a:srgbClr val="C00000"/>
                </a:solidFill>
                <a:latin typeface="Lucida Sans Typewriter" panose="020B0509030504030204" pitchFamily="49" charset="0"/>
              </a:rPr>
              <a:t>mean.default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 argument is not numeric or logical: returning NA</a:t>
            </a: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class(</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 </a:t>
            </a:r>
            <a:r>
              <a:rPr lang="en-US" b="0" dirty="0">
                <a:solidFill>
                  <a:srgbClr val="008000"/>
                </a:solidFill>
                <a:latin typeface="Lucida Sans Typewriter" panose="020B0509030504030204" pitchFamily="49" charset="0"/>
              </a:rPr>
              <a:t># What class is </a:t>
            </a:r>
            <a:r>
              <a:rPr lang="en-US" b="0" dirty="0" err="1">
                <a:solidFill>
                  <a:srgbClr val="008000"/>
                </a:solidFill>
                <a:latin typeface="Lucida Sans Typewriter" panose="020B0509030504030204" pitchFamily="49" charset="0"/>
              </a:rPr>
              <a:t>mycounts</a:t>
            </a:r>
            <a:r>
              <a:rPr lang="en-US" b="0" dirty="0">
                <a:solidFill>
                  <a:srgbClr val="008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[1] “character”</a:t>
            </a:r>
          </a:p>
          <a:p>
            <a:endParaRPr lang="en-US" b="0" dirty="0">
              <a:solidFill>
                <a:srgbClr val="C00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as.numeric</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[1] 1 6 13 2 NA 2</a:t>
            </a:r>
          </a:p>
          <a:p>
            <a:r>
              <a:rPr lang="en-US" b="0" dirty="0">
                <a:solidFill>
                  <a:srgbClr val="C00000"/>
                </a:solidFill>
                <a:latin typeface="Lucida Sans Typewriter" panose="020B0509030504030204" pitchFamily="49" charset="0"/>
              </a:rPr>
              <a:t>Warning message: NAs introduced by coercion</a:t>
            </a: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data classes</a:t>
            </a:r>
          </a:p>
        </p:txBody>
      </p:sp>
    </p:spTree>
    <p:extLst>
      <p:ext uri="{BB962C8B-B14F-4D97-AF65-F5344CB8AC3E}">
        <p14:creationId xmlns:p14="http://schemas.microsoft.com/office/powerpoint/2010/main" val="3168866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219200"/>
            <a:ext cx="7620000" cy="5562600"/>
          </a:xfrm>
        </p:spPr>
        <p:txBody>
          <a:bodyPr>
            <a:normAutofit/>
          </a:bodyPr>
          <a:lstStyle/>
          <a:p>
            <a:pPr marL="342900" indent="-342900">
              <a:buFont typeface="Wingdings" panose="05000000000000000000" pitchFamily="2" charset="2"/>
              <a:buChar char="q"/>
            </a:pPr>
            <a:r>
              <a:rPr lang="en-US" b="0" dirty="0"/>
              <a:t>NAs are automatically inserted into blank cells in your dataset upon importing</a:t>
            </a:r>
          </a:p>
          <a:p>
            <a:pPr marL="342900" indent="-342900">
              <a:buFont typeface="Wingdings" panose="05000000000000000000" pitchFamily="2" charset="2"/>
              <a:buChar char="q"/>
            </a:pPr>
            <a:r>
              <a:rPr lang="en-US" b="0" dirty="0"/>
              <a:t>Cells that contain NA are also coerced to NA</a:t>
            </a:r>
            <a:endParaRPr lang="en-US" dirty="0">
              <a:solidFill>
                <a:schemeClr val="tx2"/>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&gt; </a:t>
            </a:r>
            <a:r>
              <a:rPr lang="en-US" b="0" dirty="0" err="1">
                <a:solidFill>
                  <a:srgbClr val="C00000"/>
                </a:solidFill>
                <a:latin typeface="Lucida Sans Typewriter" panose="020B0509030504030204" pitchFamily="49" charset="0"/>
              </a:rPr>
              <a:t>ncounts</a:t>
            </a:r>
            <a:r>
              <a:rPr lang="en-US" b="0" dirty="0">
                <a:solidFill>
                  <a:srgbClr val="C00000"/>
                </a:solidFill>
                <a:latin typeface="Lucida Sans Typewriter" panose="020B0509030504030204" pitchFamily="49" charset="0"/>
              </a:rPr>
              <a:t>&lt;-</a:t>
            </a:r>
            <a:r>
              <a:rPr lang="en-US" b="0" dirty="0" err="1">
                <a:solidFill>
                  <a:srgbClr val="C00000"/>
                </a:solidFill>
                <a:latin typeface="Lucida Sans Typewriter" panose="020B0509030504030204" pitchFamily="49" charset="0"/>
              </a:rPr>
              <a:t>as.numeric</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mycounts</a:t>
            </a:r>
            <a:r>
              <a:rPr lang="en-US" b="0" dirty="0">
                <a:solidFill>
                  <a:srgbClr val="C00000"/>
                </a:solidFill>
                <a:latin typeface="Lucida Sans Typewriter" panose="020B0509030504030204" pitchFamily="49" charset="0"/>
              </a:rPr>
              <a:t>)</a:t>
            </a:r>
          </a:p>
          <a:p>
            <a:r>
              <a:rPr lang="en-US" b="0" dirty="0">
                <a:solidFill>
                  <a:srgbClr val="C00000"/>
                </a:solidFill>
                <a:latin typeface="Lucida Sans Typewriter" panose="020B0509030504030204" pitchFamily="49" charset="0"/>
              </a:rPr>
              <a:t>&gt; mean(</a:t>
            </a:r>
            <a:r>
              <a:rPr lang="en-US" b="0" dirty="0" err="1">
                <a:solidFill>
                  <a:srgbClr val="C00000"/>
                </a:solidFill>
                <a:latin typeface="Lucida Sans Typewriter" panose="020B0509030504030204" pitchFamily="49" charset="0"/>
              </a:rPr>
              <a:t>ncounts</a:t>
            </a:r>
            <a:r>
              <a:rPr lang="en-US" b="0" dirty="0">
                <a:solidFill>
                  <a:srgbClr val="C00000"/>
                </a:solidFill>
                <a:latin typeface="Lucida Sans Typewriter" panose="020B0509030504030204" pitchFamily="49" charset="0"/>
              </a:rPr>
              <a:t>)</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Average </a:t>
            </a:r>
            <a:r>
              <a:rPr lang="en-US" b="0" dirty="0" err="1">
                <a:solidFill>
                  <a:srgbClr val="008000"/>
                </a:solidFill>
                <a:latin typeface="Lucida Sans Typewriter" panose="020B0509030504030204" pitchFamily="49" charset="0"/>
              </a:rPr>
              <a:t>ncounts</a:t>
            </a:r>
            <a:endParaRPr lang="en-US" b="0" dirty="0">
              <a:solidFill>
                <a:srgbClr val="008000"/>
              </a:solidFill>
              <a:latin typeface="Lucida Sans Typewriter" panose="020B0509030504030204" pitchFamily="49" charset="0"/>
            </a:endParaRPr>
          </a:p>
          <a:p>
            <a:r>
              <a:rPr lang="en-US" b="0" dirty="0">
                <a:solidFill>
                  <a:srgbClr val="C00000"/>
                </a:solidFill>
                <a:latin typeface="Lucida Sans Typewriter" panose="020B0509030504030204" pitchFamily="49" charset="0"/>
              </a:rPr>
              <a:t>[1] NA</a:t>
            </a:r>
          </a:p>
          <a:p>
            <a:r>
              <a:rPr lang="en-US" b="0" dirty="0">
                <a:solidFill>
                  <a:srgbClr val="008000"/>
                </a:solidFill>
                <a:latin typeface="Lucida Sans Typewriter" panose="020B0509030504030204" pitchFamily="49" charset="0"/>
              </a:rPr>
              <a:t># Most functions have an argument specifically used to ignore NAs</a:t>
            </a:r>
          </a:p>
          <a:p>
            <a:r>
              <a:rPr lang="en-US" b="0" dirty="0">
                <a:solidFill>
                  <a:srgbClr val="C00000"/>
                </a:solidFill>
                <a:latin typeface="Lucida Sans Typewriter" panose="020B0509030504030204" pitchFamily="49" charset="0"/>
              </a:rPr>
              <a:t>&gt; max(</a:t>
            </a:r>
            <a:r>
              <a:rPr lang="en-US" b="0" dirty="0" err="1">
                <a:solidFill>
                  <a:srgbClr val="C00000"/>
                </a:solidFill>
                <a:latin typeface="Lucida Sans Typewriter" panose="020B0509030504030204" pitchFamily="49" charset="0"/>
              </a:rPr>
              <a:t>ncounts</a:t>
            </a:r>
            <a:r>
              <a:rPr lang="en-US" b="0" dirty="0">
                <a:solidFill>
                  <a:srgbClr val="C00000"/>
                </a:solidFill>
                <a:latin typeface="Lucida Sans Typewriter" panose="020B0509030504030204" pitchFamily="49" charset="0"/>
              </a:rPr>
              <a:t>, na.rm=TRUE)</a:t>
            </a:r>
            <a:r>
              <a:rPr lang="en-US" b="0" dirty="0">
                <a:solidFill>
                  <a:srgbClr val="00B050"/>
                </a:solidFill>
                <a:latin typeface="Lucida Sans Typewriter" panose="020B0509030504030204" pitchFamily="49" charset="0"/>
              </a:rPr>
              <a:t> </a:t>
            </a:r>
            <a:r>
              <a:rPr lang="en-US" b="0" dirty="0">
                <a:solidFill>
                  <a:srgbClr val="008000"/>
                </a:solidFill>
                <a:latin typeface="Lucida Sans Typewriter" panose="020B0509030504030204" pitchFamily="49" charset="0"/>
              </a:rPr>
              <a:t># Default na.rm=FALSE</a:t>
            </a:r>
          </a:p>
          <a:p>
            <a:r>
              <a:rPr lang="en-US" b="0" dirty="0">
                <a:solidFill>
                  <a:srgbClr val="C00000"/>
                </a:solidFill>
                <a:latin typeface="Lucida Sans Typewriter" panose="020B0509030504030204" pitchFamily="49" charset="0"/>
              </a:rPr>
              <a:t>[1] 4.8</a:t>
            </a:r>
          </a:p>
        </p:txBody>
      </p:sp>
      <p:sp>
        <p:nvSpPr>
          <p:cNvPr id="6" name="TextBox 5"/>
          <p:cNvSpPr txBox="1"/>
          <p:nvPr/>
        </p:nvSpPr>
        <p:spPr>
          <a:xfrm>
            <a:off x="892632" y="6085114"/>
            <a:ext cx="7184568" cy="430887"/>
          </a:xfrm>
          <a:prstGeom prst="rect">
            <a:avLst/>
          </a:prstGeom>
          <a:noFill/>
          <a:ln w="19050">
            <a:solidFill>
              <a:srgbClr val="FF0000"/>
            </a:solidFill>
          </a:ln>
        </p:spPr>
        <p:txBody>
          <a:bodyPr wrap="square" rtlCol="0">
            <a:spAutoFit/>
          </a:bodyPr>
          <a:lstStyle/>
          <a:p>
            <a:pPr algn="ctr"/>
            <a:r>
              <a:rPr lang="en-US" sz="2200" b="1" dirty="0"/>
              <a:t>Consider: </a:t>
            </a:r>
            <a:r>
              <a:rPr lang="en-CA" sz="2200" dirty="0"/>
              <a:t>“Should the value be a 0 or an NA?”</a:t>
            </a:r>
            <a:endParaRPr lang="en-US" sz="2200" dirty="0"/>
          </a:p>
        </p:txBody>
      </p:sp>
      <p:sp>
        <p:nvSpPr>
          <p:cNvPr id="8"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err="1">
                <a:solidFill>
                  <a:srgbClr val="C00000"/>
                </a:solidFill>
              </a:rPr>
              <a:t>na</a:t>
            </a:r>
            <a:r>
              <a:rPr lang="en-CA" sz="2500" dirty="0" err="1">
                <a:solidFill>
                  <a:srgbClr val="C00000"/>
                </a:solidFill>
              </a:rPr>
              <a:t>s</a:t>
            </a:r>
            <a:endParaRPr lang="en-CA" sz="2500" dirty="0">
              <a:solidFill>
                <a:srgbClr val="C00000"/>
              </a:solidFill>
            </a:endParaRPr>
          </a:p>
        </p:txBody>
      </p:sp>
    </p:spTree>
    <p:extLst>
      <p:ext uri="{BB962C8B-B14F-4D97-AF65-F5344CB8AC3E}">
        <p14:creationId xmlns:p14="http://schemas.microsoft.com/office/powerpoint/2010/main" val="1344932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7620000" cy="4983163"/>
          </a:xfrm>
        </p:spPr>
        <p:txBody>
          <a:bodyPr>
            <a:noAutofit/>
          </a:bodyPr>
          <a:lstStyle/>
          <a:p>
            <a:r>
              <a:rPr lang="en-CA" dirty="0"/>
              <a:t>When naming objects:</a:t>
            </a:r>
          </a:p>
          <a:p>
            <a:pPr marL="914400" lvl="1" indent="-457200">
              <a:buClrTx/>
              <a:buAutoNum type="arabicPeriod"/>
            </a:pPr>
            <a:r>
              <a:rPr lang="en-CA" dirty="0"/>
              <a:t>Short, but easily recognizable</a:t>
            </a:r>
          </a:p>
          <a:p>
            <a:pPr marL="914400" lvl="1" indent="-457200">
              <a:buClrTx/>
              <a:buAutoNum type="arabicPeriod"/>
            </a:pPr>
            <a:r>
              <a:rPr lang="en-CA" dirty="0"/>
              <a:t>Avoid capitals, limit punctuation</a:t>
            </a:r>
          </a:p>
          <a:p>
            <a:pPr marL="914400" lvl="1" indent="-457200">
              <a:buClrTx/>
              <a:buAutoNum type="arabicPeriod"/>
            </a:pPr>
            <a:r>
              <a:rPr lang="en-CA" dirty="0"/>
              <a:t>Consistent format</a:t>
            </a:r>
          </a:p>
          <a:p>
            <a:pPr marL="914400" lvl="1" indent="-457200">
              <a:buAutoNum type="arabicPeriod"/>
            </a:pPr>
            <a:endParaRPr lang="en-CA" dirty="0"/>
          </a:p>
          <a:p>
            <a:pPr lvl="1" indent="0">
              <a:buNone/>
            </a:pPr>
            <a:r>
              <a:rPr lang="en-CA" b="1" dirty="0"/>
              <a:t>Good:</a:t>
            </a:r>
            <a:r>
              <a:rPr lang="en-CA" dirty="0"/>
              <a:t> </a:t>
            </a:r>
            <a:r>
              <a:rPr lang="en-CA" dirty="0" err="1">
                <a:solidFill>
                  <a:srgbClr val="C00000"/>
                </a:solidFill>
                <a:latin typeface="Lucida Sans Typewriter" panose="020B0509030504030204" pitchFamily="49" charset="0"/>
              </a:rPr>
              <a:t>meanage</a:t>
            </a:r>
            <a:r>
              <a:rPr lang="en-CA" dirty="0">
                <a:solidFill>
                  <a:srgbClr val="C00000"/>
                </a:solidFill>
              </a:rPr>
              <a:t>, </a:t>
            </a:r>
            <a:r>
              <a:rPr lang="en-CA" dirty="0">
                <a:solidFill>
                  <a:srgbClr val="C00000"/>
                </a:solidFill>
                <a:latin typeface="Lucida Sans Typewriter" panose="020B0509030504030204" pitchFamily="49" charset="0"/>
              </a:rPr>
              <a:t>heights_2013</a:t>
            </a:r>
            <a:r>
              <a:rPr lang="en-CA" dirty="0">
                <a:solidFill>
                  <a:srgbClr val="C00000"/>
                </a:solidFill>
              </a:rPr>
              <a:t> , </a:t>
            </a:r>
            <a:r>
              <a:rPr lang="en-CA" dirty="0">
                <a:solidFill>
                  <a:srgbClr val="C00000"/>
                </a:solidFill>
                <a:latin typeface="Lucida Sans Typewriter" panose="020B0509030504030204" pitchFamily="49" charset="0"/>
              </a:rPr>
              <a:t>heights_2014</a:t>
            </a:r>
          </a:p>
          <a:p>
            <a:pPr lvl="1" indent="0">
              <a:buNone/>
            </a:pPr>
            <a:r>
              <a:rPr lang="en-CA" b="1" dirty="0"/>
              <a:t>Bad:</a:t>
            </a:r>
            <a:r>
              <a:rPr lang="en-CA" dirty="0">
                <a:solidFill>
                  <a:srgbClr val="C00000"/>
                </a:solidFill>
              </a:rPr>
              <a:t> </a:t>
            </a:r>
            <a:r>
              <a:rPr lang="en-CA" dirty="0">
                <a:solidFill>
                  <a:srgbClr val="C00000"/>
                </a:solidFill>
                <a:latin typeface="Lucida Sans Typewriter" panose="020B0509030504030204" pitchFamily="49" charset="0"/>
              </a:rPr>
              <a:t>a</a:t>
            </a:r>
            <a:r>
              <a:rPr lang="en-CA" dirty="0">
                <a:solidFill>
                  <a:srgbClr val="C00000"/>
                </a:solidFill>
              </a:rPr>
              <a:t>, </a:t>
            </a:r>
            <a:r>
              <a:rPr lang="en-CA" dirty="0">
                <a:solidFill>
                  <a:srgbClr val="C00000"/>
                </a:solidFill>
                <a:latin typeface="Lucida Sans Typewriter" panose="020B0509030504030204" pitchFamily="49" charset="0"/>
              </a:rPr>
              <a:t>a2</a:t>
            </a:r>
            <a:r>
              <a:rPr lang="en-CA" dirty="0">
                <a:solidFill>
                  <a:srgbClr val="C00000"/>
                </a:solidFill>
              </a:rPr>
              <a:t>, </a:t>
            </a:r>
            <a:r>
              <a:rPr lang="en-CA" dirty="0">
                <a:solidFill>
                  <a:srgbClr val="C00000"/>
                </a:solidFill>
                <a:latin typeface="Lucida Sans Typewriter" panose="020B0509030504030204" pitchFamily="49" charset="0"/>
              </a:rPr>
              <a:t>AverageCarapaceLengthOfCrabsIn2013</a:t>
            </a:r>
          </a:p>
          <a:p>
            <a:pPr lvl="1" indent="0">
              <a:buNone/>
            </a:pPr>
            <a:endParaRPr lang="en-CA" dirty="0"/>
          </a:p>
          <a:p>
            <a:pPr lvl="1" indent="0">
              <a:buNone/>
            </a:pPr>
            <a:r>
              <a:rPr lang="en-CA" b="1" dirty="0"/>
              <a:t>Good: </a:t>
            </a:r>
          </a:p>
          <a:p>
            <a:pPr lvl="1" indent="0">
              <a:buNone/>
            </a:pPr>
            <a:r>
              <a:rPr lang="en-CA" dirty="0">
                <a:solidFill>
                  <a:srgbClr val="C00000"/>
                </a:solidFill>
                <a:latin typeface="Lucida Sans Typewriter" panose="020B0509030504030204" pitchFamily="49" charset="0"/>
              </a:rPr>
              <a:t>&gt; object1&lt;-5</a:t>
            </a:r>
          </a:p>
          <a:p>
            <a:pPr lvl="1" indent="0">
              <a:buNone/>
            </a:pPr>
            <a:endParaRPr lang="en-CA" b="1" dirty="0"/>
          </a:p>
          <a:p>
            <a:pPr lvl="1" indent="0">
              <a:buNone/>
            </a:pPr>
            <a:r>
              <a:rPr lang="en-CA" b="1" dirty="0"/>
              <a:t>Bad:</a:t>
            </a:r>
          </a:p>
          <a:p>
            <a:pPr lvl="1" indent="0">
              <a:buNone/>
            </a:pPr>
            <a:r>
              <a:rPr lang="en-CA" dirty="0">
                <a:solidFill>
                  <a:srgbClr val="C00000"/>
                </a:solidFill>
                <a:latin typeface="Lucida Sans Typewriter" panose="020B0509030504030204" pitchFamily="49" charset="0"/>
              </a:rPr>
              <a:t>&gt; “red”-&gt;object2</a:t>
            </a:r>
          </a:p>
          <a:p>
            <a:pPr lvl="1" indent="0">
              <a:buNone/>
            </a:pPr>
            <a:r>
              <a:rPr lang="en-CA" dirty="0">
                <a:solidFill>
                  <a:srgbClr val="C00000"/>
                </a:solidFill>
                <a:latin typeface="Lucida Sans Typewriter" panose="020B0509030504030204" pitchFamily="49" charset="0"/>
              </a:rPr>
              <a:t>&gt; object3=14</a:t>
            </a:r>
          </a:p>
        </p:txBody>
      </p:sp>
      <p:sp>
        <p:nvSpPr>
          <p:cNvPr id="8"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a:solidFill>
                  <a:srgbClr val="7030A0"/>
                </a:solidFill>
              </a:rPr>
              <a:t>Objects</a:t>
            </a:r>
          </a:p>
        </p:txBody>
      </p:sp>
    </p:spTree>
    <p:extLst>
      <p:ext uri="{BB962C8B-B14F-4D97-AF65-F5344CB8AC3E}">
        <p14:creationId xmlns:p14="http://schemas.microsoft.com/office/powerpoint/2010/main" val="664076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Create a scalar called </a:t>
            </a:r>
            <a:r>
              <a:rPr lang="en-CA" dirty="0" err="1">
                <a:solidFill>
                  <a:srgbClr val="C00000"/>
                </a:solidFill>
                <a:latin typeface="Lucida Sans Typewriter" panose="020B0509030504030204" pitchFamily="49" charset="0"/>
              </a:rPr>
              <a:t>myname</a:t>
            </a:r>
            <a:r>
              <a:rPr lang="en-CA" dirty="0"/>
              <a:t> that contains your first name</a:t>
            </a:r>
          </a:p>
          <a:p>
            <a:pPr marL="457200" indent="-457200">
              <a:buAutoNum type="alphaUcParenBoth"/>
            </a:pPr>
            <a:endParaRPr lang="en-CA" dirty="0"/>
          </a:p>
          <a:p>
            <a:pPr marL="457200" indent="-457200">
              <a:buAutoNum type="alphaUcParenBoth"/>
            </a:pPr>
            <a:r>
              <a:rPr lang="en-CA" dirty="0"/>
              <a:t>Create a vector called </a:t>
            </a:r>
            <a:r>
              <a:rPr lang="en-CA" dirty="0" err="1">
                <a:solidFill>
                  <a:srgbClr val="C00000"/>
                </a:solidFill>
                <a:latin typeface="Lucida Sans Typewriter" panose="020B0509030504030204" pitchFamily="49" charset="0"/>
              </a:rPr>
              <a:t>mybirthday</a:t>
            </a:r>
            <a:r>
              <a:rPr lang="en-CA" dirty="0"/>
              <a:t> that contains three numeric elements; your day, month, and year of birth</a:t>
            </a:r>
            <a:endParaRPr lang="en-CA" b="0" dirty="0">
              <a:solidFill>
                <a:schemeClr val="tx2"/>
              </a:solidFill>
              <a:latin typeface="Lucida Sans Typewriter" panose="020B0509030504030204" pitchFamily="49" charset="0"/>
            </a:endParaRPr>
          </a:p>
          <a:p>
            <a:pPr marL="457200" indent="-457200">
              <a:buAutoNum type="alphaUcParenBoth"/>
            </a:pPr>
            <a:endParaRPr lang="en-CA" dirty="0"/>
          </a:p>
          <a:p>
            <a:pPr marL="457200" indent="-457200">
              <a:buAutoNum type="alphaUcParenBoth"/>
            </a:pPr>
            <a:r>
              <a:rPr lang="en-CA" dirty="0"/>
              <a:t>Create a vector called </a:t>
            </a:r>
            <a:r>
              <a:rPr lang="en-CA" dirty="0">
                <a:solidFill>
                  <a:srgbClr val="C00000"/>
                </a:solidFill>
                <a:latin typeface="Lucida Sans Typewriter" panose="020B0509030504030204" pitchFamily="49" charset="0"/>
              </a:rPr>
              <a:t>test</a:t>
            </a:r>
            <a:r>
              <a:rPr lang="en-CA" dirty="0"/>
              <a:t> that contains both numeric and character elements. What does </a:t>
            </a:r>
            <a:r>
              <a:rPr lang="en-CA" dirty="0">
                <a:solidFill>
                  <a:schemeClr val="tx2"/>
                </a:solidFill>
                <a:latin typeface="Lucida Sans Typewriter" panose="020B0509030504030204" pitchFamily="49" charset="0"/>
              </a:rPr>
              <a:t>class()</a:t>
            </a:r>
            <a:r>
              <a:rPr lang="en-CA" dirty="0"/>
              <a:t> tell you about </a:t>
            </a:r>
            <a:r>
              <a:rPr lang="en-CA" dirty="0">
                <a:solidFill>
                  <a:srgbClr val="C00000"/>
                </a:solidFill>
                <a:latin typeface="Lucida Sans Typewriter" panose="020B0509030504030204" pitchFamily="49" charset="0"/>
              </a:rPr>
              <a:t>test</a:t>
            </a:r>
            <a:r>
              <a:rPr lang="en-CA" dirty="0"/>
              <a:t>?</a:t>
            </a:r>
          </a:p>
          <a:p>
            <a:pPr marL="457200" indent="-457200">
              <a:buAutoNum type="alphaUcParenBoth"/>
            </a:pPr>
            <a:endParaRPr lang="en-CA" dirty="0"/>
          </a:p>
          <a:p>
            <a:pPr marL="457200" indent="-457200">
              <a:buAutoNum type="alphaUcParenBoth"/>
            </a:pPr>
            <a:r>
              <a:rPr lang="en-CA" dirty="0"/>
              <a:t>Convert </a:t>
            </a:r>
            <a:r>
              <a:rPr lang="en-CA" dirty="0">
                <a:solidFill>
                  <a:srgbClr val="C00000"/>
                </a:solidFill>
                <a:latin typeface="Lucida Sans Typewriter" panose="020B0509030504030204" pitchFamily="49" charset="0"/>
              </a:rPr>
              <a:t>test</a:t>
            </a:r>
            <a:r>
              <a:rPr lang="en-CA" dirty="0"/>
              <a:t> to a factor and call it </a:t>
            </a:r>
            <a:r>
              <a:rPr lang="en-CA" dirty="0" err="1">
                <a:solidFill>
                  <a:srgbClr val="C00000"/>
                </a:solidFill>
                <a:latin typeface="Lucida Sans Typewriter" panose="020B0509030504030204" pitchFamily="49" charset="0"/>
              </a:rPr>
              <a:t>ftest</a:t>
            </a:r>
            <a:r>
              <a:rPr lang="en-CA" dirty="0"/>
              <a:t>. Now convert </a:t>
            </a:r>
            <a:r>
              <a:rPr lang="en-CA" dirty="0" err="1">
                <a:solidFill>
                  <a:srgbClr val="C00000"/>
                </a:solidFill>
                <a:latin typeface="Lucida Sans Typewriter" panose="020B0509030504030204" pitchFamily="49" charset="0"/>
              </a:rPr>
              <a:t>ftest</a:t>
            </a:r>
            <a:r>
              <a:rPr lang="en-CA" dirty="0"/>
              <a:t> to a numeric object called </a:t>
            </a:r>
            <a:r>
              <a:rPr lang="en-CA" dirty="0" err="1">
                <a:solidFill>
                  <a:srgbClr val="C00000"/>
                </a:solidFill>
                <a:latin typeface="Lucida Sans Typewriter" panose="020B0509030504030204" pitchFamily="49" charset="0"/>
              </a:rPr>
              <a:t>ntest</a:t>
            </a:r>
            <a:r>
              <a:rPr lang="en-CA" dirty="0"/>
              <a:t>. What do you notice about </a:t>
            </a:r>
            <a:r>
              <a:rPr lang="en-CA" dirty="0" err="1">
                <a:solidFill>
                  <a:srgbClr val="C00000"/>
                </a:solidFill>
                <a:latin typeface="Lucida Sans Typewriter" panose="020B0509030504030204" pitchFamily="49" charset="0"/>
              </a:rPr>
              <a:t>ntest</a:t>
            </a:r>
            <a:r>
              <a:rPr lang="en-CA" dirty="0"/>
              <a:t>?</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1.3</a:t>
            </a:r>
          </a:p>
        </p:txBody>
      </p:sp>
    </p:spTree>
    <p:extLst>
      <p:ext uri="{BB962C8B-B14F-4D97-AF65-F5344CB8AC3E}">
        <p14:creationId xmlns:p14="http://schemas.microsoft.com/office/powerpoint/2010/main" val="3974479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srcRect l="4633" t="12834"/>
          <a:stretch/>
        </p:blipFill>
        <p:spPr>
          <a:xfrm>
            <a:off x="930498" y="3693318"/>
            <a:ext cx="2270934" cy="1552575"/>
          </a:xfrm>
          <a:prstGeom prst="rect">
            <a:avLst/>
          </a:prstGeom>
          <a:ln>
            <a:solidFill>
              <a:schemeClr val="tx1"/>
            </a:solidFill>
          </a:ln>
        </p:spPr>
      </p:pic>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a:bodyPr>
          <a:lstStyle/>
          <a:p>
            <a:pPr algn="ctr"/>
            <a:r>
              <a:rPr lang="en-CA" dirty="0"/>
              <a:t>Data Management / Cleaning</a:t>
            </a:r>
          </a:p>
        </p:txBody>
      </p:sp>
      <p:pic>
        <p:nvPicPr>
          <p:cNvPr id="20" name="Picture 19"/>
          <p:cNvPicPr>
            <a:picLocks noChangeAspect="1"/>
          </p:cNvPicPr>
          <p:nvPr/>
        </p:nvPicPr>
        <p:blipFill rotWithShape="1">
          <a:blip r:embed="rId4"/>
          <a:srcRect l="-105" r="1157"/>
          <a:stretch/>
        </p:blipFill>
        <p:spPr>
          <a:xfrm>
            <a:off x="696103" y="5410200"/>
            <a:ext cx="8143097" cy="1303619"/>
          </a:xfrm>
          <a:prstGeom prst="rect">
            <a:avLst/>
          </a:prstGeom>
          <a:ln>
            <a:solidFill>
              <a:schemeClr val="tx1"/>
            </a:solidFill>
          </a:ln>
        </p:spPr>
      </p:pic>
      <p:pic>
        <p:nvPicPr>
          <p:cNvPr id="21" name="Picture 20"/>
          <p:cNvPicPr>
            <a:picLocks noChangeAspect="1"/>
          </p:cNvPicPr>
          <p:nvPr/>
        </p:nvPicPr>
        <p:blipFill>
          <a:blip r:embed="rId5"/>
          <a:stretch>
            <a:fillRect/>
          </a:stretch>
        </p:blipFill>
        <p:spPr>
          <a:xfrm>
            <a:off x="903137" y="1673733"/>
            <a:ext cx="7539037" cy="1855279"/>
          </a:xfrm>
          <a:prstGeom prst="rect">
            <a:avLst/>
          </a:prstGeom>
          <a:ln>
            <a:solidFill>
              <a:schemeClr val="tx1"/>
            </a:solidFill>
          </a:ln>
        </p:spPr>
      </p:pic>
      <p:sp>
        <p:nvSpPr>
          <p:cNvPr id="22" name="Arrow: Bent 21"/>
          <p:cNvSpPr/>
          <p:nvPr/>
        </p:nvSpPr>
        <p:spPr>
          <a:xfrm rot="5400000">
            <a:off x="3094864" y="4643627"/>
            <a:ext cx="966215" cy="975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3" name="Cross 22"/>
          <p:cNvSpPr/>
          <p:nvPr/>
        </p:nvSpPr>
        <p:spPr>
          <a:xfrm>
            <a:off x="1837365" y="3464718"/>
            <a:ext cx="457200" cy="457200"/>
          </a:xfrm>
          <a:prstGeom prst="plus">
            <a:avLst>
              <a:gd name="adj" fmla="val 3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Content Placeholder 2"/>
          <p:cNvSpPr txBox="1">
            <a:spLocks/>
          </p:cNvSpPr>
          <p:nvPr/>
        </p:nvSpPr>
        <p:spPr>
          <a:xfrm rot="16200000">
            <a:off x="-284558" y="2341959"/>
            <a:ext cx="2169318"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sz="1800" dirty="0"/>
              <a:t>Reference Table</a:t>
            </a:r>
          </a:p>
        </p:txBody>
      </p:sp>
      <p:sp>
        <p:nvSpPr>
          <p:cNvPr id="25" name="Content Placeholder 2"/>
          <p:cNvSpPr txBox="1">
            <a:spLocks/>
          </p:cNvSpPr>
          <p:nvPr/>
        </p:nvSpPr>
        <p:spPr>
          <a:xfrm rot="16200000">
            <a:off x="23812" y="4202906"/>
            <a:ext cx="1552576"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sz="1800" dirty="0"/>
              <a:t>Data</a:t>
            </a:r>
          </a:p>
        </p:txBody>
      </p:sp>
      <p:sp>
        <p:nvSpPr>
          <p:cNvPr id="26" name="Content Placeholder 2"/>
          <p:cNvSpPr txBox="1">
            <a:spLocks/>
          </p:cNvSpPr>
          <p:nvPr/>
        </p:nvSpPr>
        <p:spPr>
          <a:xfrm rot="16200000">
            <a:off x="-113258" y="5795310"/>
            <a:ext cx="130362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sz="1800" dirty="0"/>
              <a:t>Data</a:t>
            </a:r>
          </a:p>
        </p:txBody>
      </p:sp>
    </p:spTree>
    <p:extLst>
      <p:ext uri="{BB962C8B-B14F-4D97-AF65-F5344CB8AC3E}">
        <p14:creationId xmlns:p14="http://schemas.microsoft.com/office/powerpoint/2010/main" val="2328385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761682"/>
          </a:xfrm>
        </p:spPr>
        <p:txBody>
          <a:bodyPr>
            <a:normAutofit/>
          </a:bodyPr>
          <a:lstStyle/>
          <a:p>
            <a:r>
              <a:rPr lang="en-CA" dirty="0">
                <a:solidFill>
                  <a:srgbClr val="C00000"/>
                </a:solidFill>
              </a:rPr>
              <a:t>R basics: </a:t>
            </a:r>
            <a:r>
              <a:rPr lang="en-CA" sz="3000" dirty="0">
                <a:solidFill>
                  <a:srgbClr val="C00000"/>
                </a:solidFill>
              </a:rPr>
              <a:t>Indexing</a:t>
            </a:r>
          </a:p>
        </p:txBody>
      </p:sp>
      <p:sp>
        <p:nvSpPr>
          <p:cNvPr id="5" name="Content Placeholder 2"/>
          <p:cNvSpPr txBox="1">
            <a:spLocks/>
          </p:cNvSpPr>
          <p:nvPr/>
        </p:nvSpPr>
        <p:spPr>
          <a:xfrm>
            <a:off x="609600" y="1295400"/>
            <a:ext cx="7620000" cy="5181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CA" sz="2100" b="0" dirty="0"/>
              <a:t>Positional attributes designated by [ ]</a:t>
            </a:r>
          </a:p>
          <a:p>
            <a:pPr marL="342900" indent="-342900">
              <a:buFont typeface="Wingdings" panose="05000000000000000000" pitchFamily="2" charset="2"/>
              <a:buChar char="q"/>
            </a:pPr>
            <a:r>
              <a:rPr lang="en-CA" sz="2100" b="0" dirty="0"/>
              <a:t>Included in output</a:t>
            </a:r>
          </a:p>
          <a:p>
            <a:pPr lvl="0">
              <a:spcBef>
                <a:spcPts val="0"/>
              </a:spcBef>
              <a:spcAft>
                <a:spcPts val="0"/>
              </a:spcAft>
              <a:defRPr/>
            </a:pPr>
            <a:r>
              <a:rPr lang="en-US" sz="2100" b="0" kern="0" dirty="0">
                <a:solidFill>
                  <a:srgbClr val="C00000"/>
                </a:solidFill>
                <a:latin typeface="Lucida Sans Typewriter" panose="020B0509030504030204" pitchFamily="49" charset="0"/>
              </a:rPr>
              <a:t>&gt; 1:100</a:t>
            </a:r>
          </a:p>
          <a:p>
            <a:pPr lvl="0">
              <a:spcBef>
                <a:spcPts val="0"/>
              </a:spcBef>
              <a:spcAft>
                <a:spcPts val="0"/>
              </a:spcAft>
              <a:defRPr/>
            </a:pPr>
            <a:r>
              <a:rPr lang="en-US" sz="2100" b="0" kern="0" dirty="0">
                <a:solidFill>
                  <a:srgbClr val="C00000"/>
                </a:solidFill>
                <a:latin typeface="Lucida Sans Typewriter" panose="020B0509030504030204" pitchFamily="49" charset="0"/>
              </a:rPr>
              <a:t>[1] 1 2 3 4 5 6 7</a:t>
            </a:r>
          </a:p>
          <a:p>
            <a:pPr lvl="0">
              <a:spcBef>
                <a:spcPts val="0"/>
              </a:spcBef>
              <a:spcAft>
                <a:spcPts val="0"/>
              </a:spcAft>
              <a:defRPr/>
            </a:pPr>
            <a:r>
              <a:rPr lang="en-US" sz="2100" b="0" kern="0" dirty="0">
                <a:solidFill>
                  <a:srgbClr val="C00000"/>
                </a:solidFill>
                <a:latin typeface="Lucida Sans Typewriter" panose="020B0509030504030204" pitchFamily="49" charset="0"/>
              </a:rPr>
              <a:t>[8] 8 9 10 11 12</a:t>
            </a:r>
          </a:p>
          <a:p>
            <a:pPr lvl="0">
              <a:spcBef>
                <a:spcPts val="0"/>
              </a:spcBef>
              <a:spcAft>
                <a:spcPts val="0"/>
              </a:spcAft>
              <a:defRPr/>
            </a:pPr>
            <a:r>
              <a:rPr lang="en-US" sz="2100" b="0" kern="0" dirty="0">
                <a:solidFill>
                  <a:srgbClr val="C00000"/>
                </a:solidFill>
                <a:latin typeface="Lucida Sans Typewriter" panose="020B0509030504030204" pitchFamily="49" charset="0"/>
              </a:rPr>
              <a:t>[13] 13 14 15 16 ...</a:t>
            </a:r>
          </a:p>
          <a:p>
            <a:pPr marL="342900" indent="-342900">
              <a:buFont typeface="Wingdings" panose="05000000000000000000" pitchFamily="2" charset="2"/>
              <a:buChar char="q"/>
            </a:pPr>
            <a:endParaRPr lang="en-CA" sz="2100" b="0" dirty="0"/>
          </a:p>
          <a:p>
            <a:pPr marL="342900" indent="-342900">
              <a:buFont typeface="Wingdings" panose="05000000000000000000" pitchFamily="2" charset="2"/>
              <a:buChar char="q"/>
            </a:pPr>
            <a:r>
              <a:rPr lang="en-CA" sz="2100" b="0" dirty="0"/>
              <a:t>Used to query objects</a:t>
            </a:r>
          </a:p>
          <a:p>
            <a:pPr algn="ctr"/>
            <a:r>
              <a:rPr lang="en-CA" sz="2100" b="0" dirty="0">
                <a:solidFill>
                  <a:srgbClr val="7030A0"/>
                </a:solidFill>
                <a:latin typeface="Lucida Sans Typewriter" panose="020B0509030504030204" pitchFamily="49" charset="0"/>
              </a:rPr>
              <a:t>object[indexing]</a:t>
            </a:r>
          </a:p>
          <a:p>
            <a:pPr algn="ctr"/>
            <a:endParaRPr lang="en-CA" sz="2100" b="0" dirty="0">
              <a:solidFill>
                <a:srgbClr val="7030A0"/>
              </a:solidFill>
              <a:latin typeface="Lucida Sans Typewriter" panose="020B0509030504030204" pitchFamily="49" charset="0"/>
            </a:endParaRPr>
          </a:p>
          <a:p>
            <a:pPr marL="342900" indent="-342900">
              <a:buFont typeface="Wingdings" panose="05000000000000000000" pitchFamily="2" charset="2"/>
              <a:buChar char="q"/>
            </a:pPr>
            <a:r>
              <a:rPr lang="en-CA" sz="2100" b="0" dirty="0"/>
              <a:t>Knowing how many dimensions the object has will tell you how many index values to include!</a:t>
            </a:r>
          </a:p>
        </p:txBody>
      </p:sp>
    </p:spTree>
    <p:extLst>
      <p:ext uri="{BB962C8B-B14F-4D97-AF65-F5344CB8AC3E}">
        <p14:creationId xmlns:p14="http://schemas.microsoft.com/office/powerpoint/2010/main" val="4079268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219200"/>
            <a:ext cx="8458200" cy="4616648"/>
          </a:xfrm>
          <a:prstGeom prst="rect">
            <a:avLst/>
          </a:prstGeom>
        </p:spPr>
        <p:txBody>
          <a:bodyPr wrap="square">
            <a:spAutoFit/>
          </a:bodyPr>
          <a:lstStyle/>
          <a:p>
            <a:pPr marL="342900" indent="-342900">
              <a:buFont typeface="Wingdings" panose="05000000000000000000" pitchFamily="2" charset="2"/>
              <a:buChar char="q"/>
            </a:pPr>
            <a:r>
              <a:rPr lang="en-CA" sz="2100" dirty="0"/>
              <a:t>Our object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 </a:t>
            </a:r>
            <a:r>
              <a:rPr lang="en-CA" sz="2100" dirty="0"/>
              <a:t>is a vector; one dimensional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“red”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342900" indent="-342900">
              <a:buFont typeface="Wingdings" panose="05000000000000000000" pitchFamily="2" charset="2"/>
              <a:buChar char="q"/>
            </a:pPr>
            <a:r>
              <a:rPr lang="en-CA" sz="2100" dirty="0"/>
              <a:t>When indexing, we give it one positional value or one set of values</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element in position 3 in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a:t>
            </a:r>
            <a:r>
              <a:rPr lang="en-US" sz="2100" kern="0" dirty="0">
                <a:solidFill>
                  <a:srgbClr val="C00000"/>
                </a:solidFill>
                <a:latin typeface="Lucida Sans Typewriter" panose="020B0509030504030204" pitchFamily="49" charset="0"/>
              </a:rPr>
              <a:t>yellow</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lvl="0">
              <a:defRPr/>
            </a:pPr>
            <a:endParaRPr lang="en-US" sz="2100" kern="0" dirty="0">
              <a:solidFill>
                <a:schemeClr val="tx2"/>
              </a:solidFill>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indexing</a:t>
            </a:r>
          </a:p>
        </p:txBody>
      </p:sp>
    </p:spTree>
    <p:extLst>
      <p:ext uri="{BB962C8B-B14F-4D97-AF65-F5344CB8AC3E}">
        <p14:creationId xmlns:p14="http://schemas.microsoft.com/office/powerpoint/2010/main" val="4145085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219200"/>
            <a:ext cx="8458200" cy="4293483"/>
          </a:xfrm>
          <a:prstGeom prst="rect">
            <a:avLst/>
          </a:prstGeom>
        </p:spPr>
        <p:txBody>
          <a:bodyPr wrap="square">
            <a:spAutoFit/>
          </a:bodyPr>
          <a:lstStyle/>
          <a:p>
            <a:pPr marL="342900" indent="-342900">
              <a:buFont typeface="Wingdings" panose="05000000000000000000" pitchFamily="2" charset="2"/>
              <a:buChar char="q"/>
            </a:pPr>
            <a:r>
              <a:rPr lang="en-CA" sz="2100" dirty="0"/>
              <a:t>Our object </a:t>
            </a:r>
            <a:r>
              <a:rPr lang="en-US" sz="2100" kern="0" dirty="0" err="1">
                <a:solidFill>
                  <a:srgbClr val="C00000"/>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 </a:t>
            </a:r>
            <a:r>
              <a:rPr lang="en-CA" sz="2100" dirty="0"/>
              <a:t>is a vector; one dimensional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“red”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342900" indent="-342900">
              <a:buFont typeface="Wingdings" panose="05000000000000000000" pitchFamily="2" charset="2"/>
              <a:buChar char="q"/>
            </a:pPr>
            <a:r>
              <a:rPr lang="en-CA" sz="2100" dirty="0"/>
              <a:t>When indexing, we give it one positional value or one set of values</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elements in positions 2 to 4 in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[2:4]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“blue” “yellow” “green”</a:t>
            </a:r>
          </a:p>
          <a:p>
            <a:pPr lvl="0">
              <a:defRPr/>
            </a:pPr>
            <a:endParaRPr lang="en-US" sz="2100" kern="0" dirty="0">
              <a:solidFill>
                <a:schemeClr val="tx2"/>
              </a:solidFill>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indexing</a:t>
            </a:r>
          </a:p>
        </p:txBody>
      </p:sp>
    </p:spTree>
    <p:extLst>
      <p:ext uri="{BB962C8B-B14F-4D97-AF65-F5344CB8AC3E}">
        <p14:creationId xmlns:p14="http://schemas.microsoft.com/office/powerpoint/2010/main" val="254185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219200"/>
            <a:ext cx="8458200" cy="5262979"/>
          </a:xfrm>
          <a:prstGeom prst="rect">
            <a:avLst/>
          </a:prstGeom>
        </p:spPr>
        <p:txBody>
          <a:bodyPr wrap="square">
            <a:spAutoFit/>
          </a:bodyPr>
          <a:lstStyle/>
          <a:p>
            <a:pPr marL="342900" indent="-342900">
              <a:buFont typeface="Wingdings" panose="05000000000000000000" pitchFamily="2" charset="2"/>
              <a:buChar char="q"/>
            </a:pPr>
            <a:r>
              <a:rPr lang="en-CA" sz="2100" dirty="0"/>
              <a:t>Our object </a:t>
            </a:r>
            <a:r>
              <a:rPr lang="en-US" sz="2100" kern="0" dirty="0" err="1">
                <a:solidFill>
                  <a:schemeClr val="tx2"/>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 </a:t>
            </a:r>
            <a:r>
              <a:rPr lang="en-CA" sz="2100" dirty="0"/>
              <a:t>is a vector; one dimensional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kumimoji="0" lang="en-US" sz="21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“red”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342900" indent="-342900">
              <a:buFont typeface="Wingdings" panose="05000000000000000000" pitchFamily="2" charset="2"/>
              <a:buChar char="q"/>
            </a:pPr>
            <a:r>
              <a:rPr lang="en-CA" sz="2100" dirty="0"/>
              <a:t>When indexing, we give it one positional value or one set of values</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View elements in positions 1, 3 and 4 in </a:t>
            </a:r>
            <a:r>
              <a:rPr lang="en-US" sz="2100" kern="0" dirty="0" err="1">
                <a:solidFill>
                  <a:srgbClr val="008000"/>
                </a:solidFill>
                <a:latin typeface="Lucida Sans Typewriter" panose="020B0509030504030204" pitchFamily="49" charset="0"/>
              </a:rPr>
              <a:t>mycols</a:t>
            </a:r>
            <a:endParaRPr lang="en-US" sz="2100" kern="0" dirty="0">
              <a:solidFill>
                <a:srgbClr val="008000"/>
              </a:solidFill>
              <a:latin typeface="Lucida Sans Typewriter" panose="020B0509030504030204" pitchFamily="49" charset="0"/>
            </a:endParaRPr>
          </a:p>
          <a:p>
            <a:pPr lvl="0">
              <a:defRPr/>
            </a:pPr>
            <a:r>
              <a:rPr lang="en-US" sz="2100" kern="0" dirty="0">
                <a:solidFill>
                  <a:schemeClr val="tx2"/>
                </a:solidFill>
                <a:latin typeface="Lucida Sans Typewriter" panose="020B0509030504030204" pitchFamily="49" charset="0"/>
              </a:rPr>
              <a:t>&gt; </a:t>
            </a:r>
            <a:r>
              <a:rPr lang="en-US" sz="2100" kern="0" dirty="0" err="1">
                <a:solidFill>
                  <a:schemeClr val="tx2"/>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[c(1,3,4)]</a:t>
            </a:r>
          </a:p>
          <a:p>
            <a:pPr lvl="0">
              <a:defRPr/>
            </a:pPr>
            <a:r>
              <a:rPr lang="en-US" sz="2100" kern="0" dirty="0">
                <a:solidFill>
                  <a:schemeClr val="tx2"/>
                </a:solidFill>
                <a:latin typeface="Lucida Sans Typewriter" panose="020B0509030504030204" pitchFamily="49" charset="0"/>
              </a:rPr>
              <a:t>[1] “red” “yellow” “green”</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chemeClr val="tx2"/>
                </a:solidFill>
                <a:latin typeface="Lucida Sans Typewriter" panose="020B0509030504030204" pitchFamily="49" charset="0"/>
              </a:rPr>
              <a:t>&gt; </a:t>
            </a:r>
            <a:r>
              <a:rPr lang="en-US" sz="2100" kern="0" dirty="0" err="1">
                <a:solidFill>
                  <a:schemeClr val="tx2"/>
                </a:solidFill>
                <a:latin typeface="Lucida Sans Typewriter" panose="020B0509030504030204" pitchFamily="49" charset="0"/>
              </a:rPr>
              <a:t>mycols</a:t>
            </a:r>
            <a:r>
              <a:rPr lang="en-US" sz="2100" kern="0" dirty="0">
                <a:solidFill>
                  <a:schemeClr val="tx2"/>
                </a:solidFill>
                <a:latin typeface="Lucida Sans Typewriter" panose="020B0509030504030204" pitchFamily="49" charset="0"/>
              </a:rPr>
              <a:t>[-2]</a:t>
            </a:r>
          </a:p>
          <a:p>
            <a:pPr lvl="0">
              <a:defRPr/>
            </a:pPr>
            <a:r>
              <a:rPr lang="en-US" sz="2100" kern="0" dirty="0">
                <a:solidFill>
                  <a:schemeClr val="tx2"/>
                </a:solidFill>
                <a:latin typeface="Lucida Sans Typewriter" panose="020B0509030504030204" pitchFamily="49" charset="0"/>
              </a:rPr>
              <a:t>&gt; “red” “yellow” “green”</a:t>
            </a:r>
          </a:p>
          <a:p>
            <a:pPr lvl="0">
              <a:defRPr/>
            </a:pPr>
            <a:endParaRPr lang="en-US" sz="2100" kern="0" dirty="0">
              <a:solidFill>
                <a:schemeClr val="tx2"/>
              </a:solidFill>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5" name="Title 1"/>
          <p:cNvSpPr>
            <a:spLocks noGrp="1"/>
          </p:cNvSpPr>
          <p:nvPr>
            <p:ph type="title"/>
          </p:nvPr>
        </p:nvSpPr>
        <p:spPr>
          <a:xfrm>
            <a:off x="457200" y="152718"/>
            <a:ext cx="7620000" cy="761682"/>
          </a:xfrm>
        </p:spPr>
        <p:txBody>
          <a:bodyPr>
            <a:normAutofit/>
          </a:bodyPr>
          <a:lstStyle/>
          <a:p>
            <a:r>
              <a:rPr lang="en-CA" dirty="0">
                <a:solidFill>
                  <a:srgbClr val="C00000"/>
                </a:solidFill>
              </a:rPr>
              <a:t>R basics: </a:t>
            </a:r>
            <a:r>
              <a:rPr lang="en-CA" sz="3000" dirty="0">
                <a:solidFill>
                  <a:srgbClr val="C00000"/>
                </a:solidFill>
              </a:rPr>
              <a:t>indexing</a:t>
            </a:r>
          </a:p>
        </p:txBody>
      </p:sp>
    </p:spTree>
    <p:extLst>
      <p:ext uri="{BB962C8B-B14F-4D97-AF65-F5344CB8AC3E}">
        <p14:creationId xmlns:p14="http://schemas.microsoft.com/office/powerpoint/2010/main" val="1642380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
        <p:nvSpPr>
          <p:cNvPr id="8" name="Rectangle 7"/>
          <p:cNvSpPr/>
          <p:nvPr/>
        </p:nvSpPr>
        <p:spPr>
          <a:xfrm>
            <a:off x="228600" y="1219200"/>
            <a:ext cx="8458200" cy="2677656"/>
          </a:xfrm>
          <a:prstGeom prst="rect">
            <a:avLst/>
          </a:prstGeom>
        </p:spPr>
        <p:txBody>
          <a:bodyPr wrap="square">
            <a:spAutoFit/>
          </a:bodyPr>
          <a:lstStyle/>
          <a:p>
            <a:pPr marL="342900" indent="-342900">
              <a:buFont typeface="Wingdings" panose="05000000000000000000" pitchFamily="2" charset="2"/>
              <a:buChar char="q"/>
            </a:pPr>
            <a:r>
              <a:rPr lang="en-CA" sz="2100" dirty="0"/>
              <a:t>What if we don’t know the positional values of the elements we want to look at? We use conditional or logical statements!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Are elements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of </a:t>
            </a:r>
            <a:r>
              <a:rPr kumimoji="0" lang="en-US" sz="2100" b="0" i="0" u="none" strike="noStrike" kern="0" cap="none" spc="0" normalizeH="0" noProof="0" dirty="0" err="1">
                <a:ln>
                  <a:noFill/>
                </a:ln>
                <a:solidFill>
                  <a:srgbClr val="008000"/>
                </a:solidFill>
                <a:effectLst/>
                <a:uLnTx/>
                <a:uFillTx/>
                <a:latin typeface="Lucida Sans Typewriter" panose="020B0509030504030204" pitchFamily="49" charset="0"/>
              </a:rPr>
              <a:t>mycols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equal to “blue”?</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==“blue”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rPr>
              <a:t>[1] FALSE TRUE FALSE </a:t>
            </a:r>
            <a:r>
              <a:rPr kumimoji="0" lang="en-US" sz="2100" b="0" i="0" u="none" strike="noStrike" kern="0" cap="none" spc="0" normalizeH="0" baseline="0" noProof="0" dirty="0" err="1">
                <a:ln>
                  <a:noFill/>
                </a:ln>
                <a:solidFill>
                  <a:srgbClr val="C00000"/>
                </a:solidFill>
                <a:effectLst/>
                <a:uLnTx/>
                <a:uFillTx/>
                <a:latin typeface="Lucida Sans Typewriter" panose="020B0509030504030204" pitchFamily="49" charset="0"/>
              </a:rPr>
              <a:t>FALSE</a:t>
            </a: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rgbClr val="C00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
        <p:nvSpPr>
          <p:cNvPr id="9" name="TextBox 8"/>
          <p:cNvSpPr txBox="1"/>
          <p:nvPr/>
        </p:nvSpPr>
        <p:spPr>
          <a:xfrm>
            <a:off x="762000" y="3581400"/>
            <a:ext cx="7703047" cy="800219"/>
          </a:xfrm>
          <a:prstGeom prst="rect">
            <a:avLst/>
          </a:prstGeom>
          <a:noFill/>
          <a:ln w="19050">
            <a:solidFill>
              <a:srgbClr val="C00000"/>
            </a:solidFill>
          </a:ln>
        </p:spPr>
        <p:txBody>
          <a:bodyPr wrap="square" rtlCol="0">
            <a:spAutoFit/>
          </a:bodyPr>
          <a:lstStyle/>
          <a:p>
            <a:pPr algn="ctr"/>
            <a:r>
              <a:rPr lang="en-US" sz="2300" kern="0" dirty="0">
                <a:solidFill>
                  <a:srgbClr val="C00000"/>
                </a:solidFill>
                <a:latin typeface="Lucida Sans Typewriter" panose="020B0509030504030204" pitchFamily="49" charset="0"/>
              </a:rPr>
              <a:t>A==5</a:t>
            </a:r>
            <a:r>
              <a:rPr lang="en-US" sz="2300" dirty="0">
                <a:solidFill>
                  <a:srgbClr val="C00000"/>
                </a:solidFill>
              </a:rPr>
              <a:t> </a:t>
            </a:r>
            <a:r>
              <a:rPr lang="en-US" sz="2300" dirty="0"/>
              <a:t>asks “does A equal 5?”</a:t>
            </a:r>
          </a:p>
          <a:p>
            <a:pPr algn="ctr"/>
            <a:r>
              <a:rPr lang="en-US" sz="2300" kern="0" dirty="0">
                <a:solidFill>
                  <a:srgbClr val="C00000"/>
                </a:solidFill>
                <a:latin typeface="Lucida Sans Typewriter" panose="020B0509030504030204" pitchFamily="49" charset="0"/>
              </a:rPr>
              <a:t>A=5</a:t>
            </a:r>
            <a:r>
              <a:rPr lang="en-US" sz="2300" dirty="0"/>
              <a:t> sets the value of A to 5</a:t>
            </a:r>
          </a:p>
        </p:txBody>
      </p:sp>
    </p:spTree>
    <p:extLst>
      <p:ext uri="{BB962C8B-B14F-4D97-AF65-F5344CB8AC3E}">
        <p14:creationId xmlns:p14="http://schemas.microsoft.com/office/powerpoint/2010/main" val="2770854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
        <p:nvSpPr>
          <p:cNvPr id="8" name="Rectangle 7"/>
          <p:cNvSpPr/>
          <p:nvPr/>
        </p:nvSpPr>
        <p:spPr>
          <a:xfrm>
            <a:off x="228600" y="1219200"/>
            <a:ext cx="8458200" cy="4939814"/>
          </a:xfrm>
          <a:prstGeom prst="rect">
            <a:avLst/>
          </a:prstGeom>
        </p:spPr>
        <p:txBody>
          <a:bodyPr wrap="square">
            <a:spAutoFit/>
          </a:bodyPr>
          <a:lstStyle/>
          <a:p>
            <a:pPr marL="342900" indent="-342900">
              <a:buFont typeface="Wingdings" panose="05000000000000000000" pitchFamily="2" charset="2"/>
              <a:buChar char="q"/>
            </a:pPr>
            <a:r>
              <a:rPr lang="en-CA" sz="2100" dirty="0"/>
              <a:t>What if we don’t know the positional values of the elements we want to look at? We use conditional or logical statements!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rPr>
              <a:t># Are elements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of </a:t>
            </a:r>
            <a:r>
              <a:rPr kumimoji="0" lang="en-US" sz="2100" b="0" i="0" u="none" strike="noStrike" kern="0" cap="none" spc="0" normalizeH="0" noProof="0" dirty="0" err="1">
                <a:ln>
                  <a:noFill/>
                </a:ln>
                <a:solidFill>
                  <a:srgbClr val="008000"/>
                </a:solidFill>
                <a:effectLst/>
                <a:uLnTx/>
                <a:uFillTx/>
                <a:latin typeface="Lucida Sans Typewriter" panose="020B0509030504030204" pitchFamily="49" charset="0"/>
              </a:rPr>
              <a:t>mycols</a:t>
            </a:r>
            <a:r>
              <a:rPr kumimoji="0" lang="en-US" sz="2100" b="0" i="0" u="none" strike="noStrike" kern="0" cap="none" spc="0" normalizeH="0" noProof="0" dirty="0">
                <a:ln>
                  <a:noFill/>
                </a:ln>
                <a:solidFill>
                  <a:srgbClr val="008000"/>
                </a:solidFill>
                <a:effectLst/>
                <a:uLnTx/>
                <a:uFillTx/>
                <a:latin typeface="Lucida Sans Typewriter" panose="020B0509030504030204" pitchFamily="49" charset="0"/>
              </a:rPr>
              <a:t> equal to “blue”?</a:t>
            </a:r>
            <a:endParaRPr kumimoji="0" lang="en-US" sz="2100" b="0" i="0" u="none" strike="noStrike" kern="0" cap="none" spc="0" normalizeH="0" baseline="0" noProof="0" dirty="0">
              <a:ln>
                <a:noFill/>
              </a:ln>
              <a:solidFill>
                <a:srgbClr val="008000"/>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rPr>
              <a:t>&gt; </a:t>
            </a:r>
            <a:r>
              <a:rPr kumimoji="0" lang="en-US" sz="2100" b="0" i="0" u="none" strike="noStrike" kern="0" cap="none" spc="0" normalizeH="0" baseline="0" noProof="0" dirty="0" err="1">
                <a:ln>
                  <a:noFill/>
                </a:ln>
                <a:solidFill>
                  <a:schemeClr val="tx2"/>
                </a:solidFill>
                <a:effectLst/>
                <a:uLnTx/>
                <a:uFillTx/>
                <a:latin typeface="Lucida Sans Typewriter" panose="020B0509030504030204" pitchFamily="49" charset="0"/>
              </a:rPr>
              <a:t>mycols</a:t>
            </a:r>
            <a:r>
              <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rPr>
              <a:t>==“blue”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rPr>
              <a:t>[1] FALSE TRUE FALSE </a:t>
            </a:r>
            <a:r>
              <a:rPr kumimoji="0" lang="en-US" sz="2100" b="0" i="0" u="none" strike="noStrike" kern="0" cap="none" spc="0" normalizeH="0" baseline="0" noProof="0" dirty="0" err="1">
                <a:ln>
                  <a:noFill/>
                </a:ln>
                <a:solidFill>
                  <a:schemeClr val="tx2"/>
                </a:solidFill>
                <a:effectLst/>
                <a:uLnTx/>
                <a:uFillTx/>
                <a:latin typeface="Lucida Sans Typewriter" panose="020B0509030504030204" pitchFamily="49" charset="0"/>
              </a:rPr>
              <a:t>FALSE</a:t>
            </a:r>
            <a:endParaRPr kumimoji="0" lang="en-US" sz="21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CA" sz="2100" dirty="0"/>
              <a:t>We need to find a numeric value to use for indexing.</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Which elements of </a:t>
            </a:r>
            <a:r>
              <a:rPr lang="en-US" sz="2100" kern="0" dirty="0" err="1">
                <a:solidFill>
                  <a:srgbClr val="008000"/>
                </a:solidFill>
                <a:latin typeface="Lucida Sans Typewriter" panose="020B0509030504030204" pitchFamily="49" charset="0"/>
              </a:rPr>
              <a:t>mycols</a:t>
            </a:r>
            <a:r>
              <a:rPr lang="en-US" sz="2100" kern="0" dirty="0">
                <a:solidFill>
                  <a:srgbClr val="008000"/>
                </a:solidFill>
                <a:latin typeface="Lucida Sans Typewriter" panose="020B0509030504030204" pitchFamily="49" charset="0"/>
              </a:rPr>
              <a:t> equal to “blue”?</a:t>
            </a:r>
          </a:p>
          <a:p>
            <a:pPr lvl="0">
              <a:defRPr/>
            </a:pPr>
            <a:r>
              <a:rPr lang="en-US" sz="2100" kern="0" dirty="0">
                <a:solidFill>
                  <a:srgbClr val="C00000"/>
                </a:solidFill>
                <a:latin typeface="Lucida Sans Typewriter" panose="020B0509030504030204" pitchFamily="49" charset="0"/>
              </a:rPr>
              <a:t>&gt; which(</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lvl="0">
              <a:defRPr/>
            </a:pPr>
            <a:r>
              <a:rPr lang="en-US" sz="2100" kern="0" dirty="0">
                <a:solidFill>
                  <a:srgbClr val="C00000"/>
                </a:solidFill>
                <a:latin typeface="Lucida Sans Typewriter" panose="020B0509030504030204" pitchFamily="49" charset="0"/>
              </a:rPr>
              <a:t>[1] 2</a:t>
            </a:r>
          </a:p>
          <a:p>
            <a:pPr lvl="0">
              <a:defRPr/>
            </a:pPr>
            <a:endParaRPr lang="en-US" sz="2100" kern="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CA" sz="2100" dirty="0"/>
              <a:t>Now there are two options; </a:t>
            </a:r>
            <a:r>
              <a:rPr lang="en-CA" sz="2100" i="1" dirty="0"/>
              <a:t>hard coding</a:t>
            </a:r>
            <a:r>
              <a:rPr lang="en-CA" sz="2100" dirty="0"/>
              <a:t> versus </a:t>
            </a:r>
            <a:r>
              <a:rPr lang="en-CA" sz="2100" i="1" dirty="0"/>
              <a:t>soft coding</a:t>
            </a:r>
            <a:r>
              <a:rPr lang="en-CA" sz="2100"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sz="2100" kern="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313835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
        <p:nvSpPr>
          <p:cNvPr id="4" name="Rectangle 3"/>
          <p:cNvSpPr/>
          <p:nvPr/>
        </p:nvSpPr>
        <p:spPr>
          <a:xfrm>
            <a:off x="228600" y="1066800"/>
            <a:ext cx="8229600" cy="3000821"/>
          </a:xfrm>
          <a:prstGeom prst="rect">
            <a:avLst/>
          </a:prstGeom>
        </p:spPr>
        <p:txBody>
          <a:bodyPr wrap="square">
            <a:spAutoFit/>
          </a:bodyPr>
          <a:lstStyle/>
          <a:p>
            <a:pPr lvl="0">
              <a:defRPr/>
            </a:pPr>
            <a:r>
              <a:rPr lang="en-CA" sz="2100" b="1" dirty="0"/>
              <a:t>Hard Coding</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Show me elements of </a:t>
            </a:r>
            <a:r>
              <a:rPr lang="en-US" sz="2100" kern="0" dirty="0" err="1">
                <a:solidFill>
                  <a:srgbClr val="008000"/>
                </a:solidFill>
                <a:latin typeface="Lucida Sans Typewriter" panose="020B0509030504030204" pitchFamily="49" charset="0"/>
              </a:rPr>
              <a:t>mycols</a:t>
            </a:r>
            <a:r>
              <a:rPr lang="en-US" sz="2100" kern="0" dirty="0">
                <a:solidFill>
                  <a:srgbClr val="008000"/>
                </a:solidFill>
                <a:latin typeface="Lucida Sans Typewriter" panose="020B0509030504030204" pitchFamily="49" charset="0"/>
              </a:rPr>
              <a:t> equal to “blue”</a:t>
            </a:r>
          </a:p>
          <a:p>
            <a:pPr lvl="0">
              <a:defRPr/>
            </a:pPr>
            <a:r>
              <a:rPr lang="en-US" sz="2100" kern="0" dirty="0">
                <a:solidFill>
                  <a:srgbClr val="C00000"/>
                </a:solidFill>
                <a:latin typeface="Lucida Sans Typewriter" panose="020B0509030504030204" pitchFamily="49" charset="0"/>
              </a:rPr>
              <a:t>&gt; which(</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lvl="0">
              <a:defRPr/>
            </a:pPr>
            <a:r>
              <a:rPr lang="en-US" sz="2100" kern="0" dirty="0">
                <a:solidFill>
                  <a:srgbClr val="C00000"/>
                </a:solidFill>
                <a:latin typeface="Lucida Sans Typewriter" panose="020B0509030504030204" pitchFamily="49" charset="0"/>
              </a:rPr>
              <a:t>[1] 2</a:t>
            </a:r>
          </a:p>
          <a:p>
            <a:pPr lvl="0">
              <a:defRPr/>
            </a:pPr>
            <a:endParaRPr lang="en-US" sz="2100" kern="0" dirty="0">
              <a:solidFill>
                <a:srgbClr val="C00000"/>
              </a:solidFill>
              <a:latin typeface="Lucida Sans Typewriter" panose="020B0509030504030204" pitchFamily="49" charset="0"/>
            </a:endParaRPr>
          </a:p>
          <a:p>
            <a:pPr lvl="0">
              <a:defRPr/>
            </a:pPr>
            <a:r>
              <a:rPr lang="en-US" sz="2100" kern="0" dirty="0">
                <a:solidFill>
                  <a:srgbClr val="C00000"/>
                </a:solidFill>
                <a:latin typeface="Lucida Sans Typewriter" panose="020B0509030504030204" pitchFamily="49" charset="0"/>
              </a:rPr>
              <a:t>&gt;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[2]</a:t>
            </a:r>
          </a:p>
          <a:p>
            <a:pPr lvl="0">
              <a:defRPr/>
            </a:pPr>
            <a:r>
              <a:rPr lang="en-US" sz="2100" kern="0" dirty="0">
                <a:solidFill>
                  <a:srgbClr val="C00000"/>
                </a:solidFill>
                <a:latin typeface="Lucida Sans Typewriter" panose="020B0509030504030204" pitchFamily="49" charset="0"/>
              </a:rPr>
              <a:t>[1] “blue”</a:t>
            </a:r>
          </a:p>
          <a:p>
            <a:pPr lvl="0">
              <a:defRPr/>
            </a:pPr>
            <a:endParaRPr lang="en-US" sz="2100" kern="0" dirty="0">
              <a:solidFill>
                <a:schemeClr val="tx2"/>
              </a:solidFill>
              <a:latin typeface="Lucida Sans Typewriter" panose="020B0509030504030204" pitchFamily="49" charset="0"/>
            </a:endParaRPr>
          </a:p>
        </p:txBody>
      </p:sp>
      <p:sp>
        <p:nvSpPr>
          <p:cNvPr id="7" name="Rectangle 6"/>
          <p:cNvSpPr/>
          <p:nvPr/>
        </p:nvSpPr>
        <p:spPr>
          <a:xfrm>
            <a:off x="228600" y="3838813"/>
            <a:ext cx="8632371" cy="3323987"/>
          </a:xfrm>
          <a:prstGeom prst="rect">
            <a:avLst/>
          </a:prstGeom>
        </p:spPr>
        <p:txBody>
          <a:bodyPr wrap="square">
            <a:spAutoFit/>
          </a:bodyPr>
          <a:lstStyle/>
          <a:p>
            <a:pPr lvl="0">
              <a:defRPr/>
            </a:pPr>
            <a:r>
              <a:rPr lang="en-CA" sz="2100" b="1" dirty="0"/>
              <a:t>Soft Coding</a:t>
            </a:r>
          </a:p>
          <a:p>
            <a:pPr lvl="0">
              <a:defRPr/>
            </a:pPr>
            <a:endParaRPr lang="en-US" sz="2100" kern="0" dirty="0">
              <a:solidFill>
                <a:schemeClr val="tx2"/>
              </a:solidFill>
              <a:latin typeface="Lucida Sans Typewriter" panose="020B0509030504030204" pitchFamily="49" charset="0"/>
            </a:endParaRPr>
          </a:p>
          <a:p>
            <a:pPr lvl="0">
              <a:defRPr/>
            </a:pPr>
            <a:r>
              <a:rPr lang="en-US" sz="2100" kern="0" dirty="0">
                <a:solidFill>
                  <a:srgbClr val="008000"/>
                </a:solidFill>
                <a:latin typeface="Lucida Sans Typewriter" panose="020B0509030504030204" pitchFamily="49" charset="0"/>
              </a:rPr>
              <a:t># Show me elements of </a:t>
            </a:r>
            <a:r>
              <a:rPr lang="en-US" sz="2100" kern="0" dirty="0" err="1">
                <a:solidFill>
                  <a:srgbClr val="008000"/>
                </a:solidFill>
                <a:latin typeface="Lucida Sans Typewriter" panose="020B0509030504030204" pitchFamily="49" charset="0"/>
              </a:rPr>
              <a:t>mycols</a:t>
            </a:r>
            <a:r>
              <a:rPr lang="en-US" sz="2100" kern="0" dirty="0">
                <a:solidFill>
                  <a:srgbClr val="008000"/>
                </a:solidFill>
                <a:latin typeface="Lucida Sans Typewriter" panose="020B0509030504030204" pitchFamily="49" charset="0"/>
              </a:rPr>
              <a:t> equal to “blue”</a:t>
            </a:r>
          </a:p>
          <a:p>
            <a:pPr lvl="0">
              <a:defRPr/>
            </a:pPr>
            <a:r>
              <a:rPr lang="en-US" sz="2100" kern="0" dirty="0">
                <a:solidFill>
                  <a:srgbClr val="C00000"/>
                </a:solidFill>
                <a:latin typeface="Lucida Sans Typewriter" panose="020B0509030504030204" pitchFamily="49" charset="0"/>
              </a:rPr>
              <a:t>&gt;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[which(</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a:defRPr/>
            </a:pPr>
            <a:r>
              <a:rPr lang="en-US" sz="2100" kern="0" dirty="0">
                <a:solidFill>
                  <a:srgbClr val="C00000"/>
                </a:solidFill>
                <a:latin typeface="Lucida Sans Typewriter" panose="020B0509030504030204" pitchFamily="49" charset="0"/>
              </a:rPr>
              <a:t>[1] “blue”</a:t>
            </a:r>
          </a:p>
          <a:p>
            <a:pPr lvl="0">
              <a:defRPr/>
            </a:pPr>
            <a:endParaRPr lang="en-US" sz="2100" kern="0" dirty="0">
              <a:solidFill>
                <a:srgbClr val="C00000"/>
              </a:solidFill>
              <a:latin typeface="Lucida Sans Typewriter" panose="020B0509030504030204" pitchFamily="49" charset="0"/>
            </a:endParaRPr>
          </a:p>
          <a:p>
            <a:pPr lvl="0">
              <a:defRPr/>
            </a:pPr>
            <a:r>
              <a:rPr lang="en-US" sz="2100" kern="0" dirty="0">
                <a:solidFill>
                  <a:srgbClr val="C00000"/>
                </a:solidFill>
                <a:latin typeface="Lucida Sans Typewriter" panose="020B0509030504030204" pitchFamily="49" charset="0"/>
              </a:rPr>
              <a:t>&gt; </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a:t>
            </a:r>
            <a:r>
              <a:rPr lang="en-US" sz="2100" kern="0" dirty="0" err="1">
                <a:solidFill>
                  <a:srgbClr val="C00000"/>
                </a:solidFill>
                <a:latin typeface="Lucida Sans Typewriter" panose="020B0509030504030204" pitchFamily="49" charset="0"/>
              </a:rPr>
              <a:t>mycols</a:t>
            </a:r>
            <a:r>
              <a:rPr lang="en-US" sz="2100" kern="0" dirty="0">
                <a:solidFill>
                  <a:srgbClr val="C00000"/>
                </a:solidFill>
                <a:latin typeface="Lucida Sans Typewriter" panose="020B0509030504030204" pitchFamily="49" charset="0"/>
              </a:rPr>
              <a:t>==“blue”]</a:t>
            </a:r>
          </a:p>
          <a:p>
            <a:pPr>
              <a:defRPr/>
            </a:pPr>
            <a:r>
              <a:rPr lang="en-US" sz="2100" kern="0" dirty="0">
                <a:solidFill>
                  <a:srgbClr val="C00000"/>
                </a:solidFill>
                <a:latin typeface="Lucida Sans Typewriter" panose="020B0509030504030204" pitchFamily="49" charset="0"/>
              </a:rPr>
              <a:t>[1] “blue”</a:t>
            </a:r>
          </a:p>
          <a:p>
            <a:pPr lvl="0">
              <a:defRPr/>
            </a:pPr>
            <a:endParaRPr lang="en-US" sz="2100" kern="0" dirty="0">
              <a:solidFill>
                <a:srgbClr val="C00000"/>
              </a:solidFill>
              <a:latin typeface="Lucida Sans Typewriter" panose="020B0509030504030204" pitchFamily="49" charset="0"/>
            </a:endParaRPr>
          </a:p>
          <a:p>
            <a:pPr lvl="0">
              <a:defRPr/>
            </a:pPr>
            <a:endParaRPr lang="en-US" sz="2100" kern="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2114870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066800"/>
            <a:ext cx="8686800" cy="286232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View elements in </a:t>
            </a:r>
            <a:r>
              <a:rPr kumimoji="0" lang="en-US" sz="2000" b="0" i="0" u="none" strike="noStrike" kern="0" cap="none" spc="0" normalizeH="0" baseline="0" noProof="0" dirty="0" err="1">
                <a:ln>
                  <a:noFill/>
                </a:ln>
                <a:solidFill>
                  <a:srgbClr val="008000"/>
                </a:solidFill>
                <a:effectLst/>
                <a:uLnTx/>
                <a:uFillTx/>
                <a:latin typeface="Lucida Sans Typewriter" panose="020B0509030504030204" pitchFamily="49" charset="0"/>
              </a:rPr>
              <a:t>mycols</a:t>
            </a: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that are either “blue” 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“green”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mycols</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 %in% c(“</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blue”,”green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[1] “blue” “green”</a:t>
            </a:r>
          </a:p>
          <a:p>
            <a:pPr lvl="0">
              <a:defRPr/>
            </a:pPr>
            <a:endParaRPr lang="en-US" sz="2000" kern="0" dirty="0">
              <a:solidFill>
                <a:schemeClr val="tx2"/>
              </a:solidFill>
              <a:latin typeface="Lucida Sans Typewriter" panose="020B0509030504030204" pitchFamily="49" charset="0"/>
            </a:endParaRPr>
          </a:p>
          <a:p>
            <a:pPr lvl="0">
              <a:defRPr/>
            </a:pPr>
            <a:r>
              <a:rPr lang="en-US" sz="2000" kern="0" dirty="0">
                <a:solidFill>
                  <a:srgbClr val="008000"/>
                </a:solidFill>
                <a:latin typeface="Lucida Sans Typewriter" panose="020B0509030504030204" pitchFamily="49" charset="0"/>
              </a:rPr>
              <a:t># View elements in </a:t>
            </a:r>
            <a:r>
              <a:rPr lang="en-US" sz="2000" kern="0" dirty="0" err="1">
                <a:solidFill>
                  <a:srgbClr val="008000"/>
                </a:solidFill>
                <a:latin typeface="Lucida Sans Typewriter" panose="020B0509030504030204" pitchFamily="49" charset="0"/>
              </a:rPr>
              <a:t>mycols</a:t>
            </a:r>
            <a:r>
              <a:rPr lang="en-US" sz="2000" kern="0" dirty="0">
                <a:solidFill>
                  <a:srgbClr val="008000"/>
                </a:solidFill>
                <a:latin typeface="Lucida Sans Typewriter" panose="020B0509030504030204" pitchFamily="49" charset="0"/>
              </a:rPr>
              <a:t> that are not equal to “red”</a:t>
            </a:r>
          </a:p>
          <a:p>
            <a:pPr lvl="0">
              <a:defRPr/>
            </a:pPr>
            <a:r>
              <a:rPr lang="en-US" sz="2000" kern="0" dirty="0">
                <a:solidFill>
                  <a:srgbClr val="C00000"/>
                </a:solidFill>
                <a:latin typeface="Lucida Sans Typewriter" panose="020B0509030504030204" pitchFamily="49" charset="0"/>
              </a:rPr>
              <a:t>&gt; </a:t>
            </a:r>
            <a:r>
              <a:rPr lang="en-US" sz="2000" kern="0" dirty="0" err="1">
                <a:solidFill>
                  <a:srgbClr val="C00000"/>
                </a:solidFill>
                <a:latin typeface="Lucida Sans Typewriter" panose="020B0509030504030204" pitchFamily="49" charset="0"/>
              </a:rPr>
              <a:t>mycols</a:t>
            </a:r>
            <a:r>
              <a:rPr lang="en-US" sz="2000" kern="0" dirty="0">
                <a:solidFill>
                  <a:srgbClr val="C00000"/>
                </a:solidFill>
                <a:latin typeface="Lucida Sans Typewriter" panose="020B0509030504030204" pitchFamily="49" charset="0"/>
              </a:rPr>
              <a:t>[!</a:t>
            </a:r>
            <a:r>
              <a:rPr lang="en-US" sz="2000" kern="0" dirty="0" err="1">
                <a:solidFill>
                  <a:srgbClr val="C00000"/>
                </a:solidFill>
                <a:latin typeface="Lucida Sans Typewriter" panose="020B0509030504030204" pitchFamily="49" charset="0"/>
              </a:rPr>
              <a:t>mycols</a:t>
            </a:r>
            <a:r>
              <a:rPr lang="en-US" sz="2000" kern="0" dirty="0">
                <a:solidFill>
                  <a:srgbClr val="C00000"/>
                </a:solidFill>
                <a:latin typeface="Lucida Sans Typewriter" panose="020B0509030504030204" pitchFamily="49" charset="0"/>
              </a:rPr>
              <a:t>==“red”]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[1] “blue” “yellow” “green”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p:txBody>
      </p:sp>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Tree>
    <p:extLst>
      <p:ext uri="{BB962C8B-B14F-4D97-AF65-F5344CB8AC3E}">
        <p14:creationId xmlns:p14="http://schemas.microsoft.com/office/powerpoint/2010/main" val="1548990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066800"/>
            <a:ext cx="8686800" cy="501675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Create a vector called </a:t>
            </a:r>
            <a:r>
              <a:rPr kumimoji="0" lang="en-US" sz="2000" b="0" i="0" u="none" strike="noStrike" kern="0" cap="none" spc="0" normalizeH="0" baseline="0" noProof="0" dirty="0" err="1">
                <a:ln>
                  <a:noFill/>
                </a:ln>
                <a:solidFill>
                  <a:srgbClr val="008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containing all integers from 1 to 10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&lt;-1:10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a:p>
            <a:pPr lvl="0"/>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View </a:t>
            </a:r>
            <a:r>
              <a:rPr lang="en-US" sz="2000" kern="0" dirty="0">
                <a:solidFill>
                  <a:srgbClr val="008000"/>
                </a:solidFill>
                <a:latin typeface="Lucida Sans Typewriter" panose="020B0509030504030204" pitchFamily="49" charset="0"/>
              </a:rPr>
              <a:t>elements</a:t>
            </a:r>
            <a:r>
              <a:rPr kumimoji="0" lang="en-US" sz="2000" b="0" i="0" u="none" strike="noStrike" kern="0" cap="none" spc="0" normalizeH="0" baseline="0" noProof="0" dirty="0">
                <a:ln>
                  <a:noFill/>
                </a:ln>
                <a:solidFill>
                  <a:srgbClr val="008000"/>
                </a:solidFill>
                <a:effectLst/>
                <a:uLnTx/>
                <a:uFillTx/>
                <a:latin typeface="Lucida Sans Typewriter" panose="020B0509030504030204" pitchFamily="49" charset="0"/>
              </a:rPr>
              <a:t> greater than or equal to 8</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&gt;=8]</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[1] 8 9 10</a:t>
            </a:r>
          </a:p>
          <a:p>
            <a:endParaRPr lang="en-US" sz="2000" kern="0" dirty="0">
              <a:solidFill>
                <a:schemeClr val="tx2"/>
              </a:solidFill>
              <a:latin typeface="Lucida Sans Typewriter" panose="020B0509030504030204" pitchFamily="49" charset="0"/>
            </a:endParaRPr>
          </a:p>
          <a:p>
            <a:r>
              <a:rPr lang="en-US" sz="2000" kern="0" dirty="0">
                <a:solidFill>
                  <a:srgbClr val="008000"/>
                </a:solidFill>
                <a:latin typeface="Lucida Sans Typewriter" panose="020B0509030504030204" pitchFamily="49" charset="0"/>
              </a:rPr>
              <a:t># View elements less than 5 and greater than 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&lt;5 &amp; </a:t>
            </a:r>
            <a:r>
              <a:rPr kumimoji="0" lang="en-US" sz="2000" b="0" i="0" u="none" strike="noStrike" kern="0" cap="none" spc="0" normalizeH="0" baseline="0" noProof="0" dirty="0" err="1">
                <a:ln>
                  <a:noFill/>
                </a:ln>
                <a:solidFill>
                  <a:srgbClr val="C00000"/>
                </a:solidFill>
                <a:effectLst/>
                <a:uLnTx/>
                <a:uFillTx/>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&gt;2]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Lucida Sans Typewriter" panose="020B0509030504030204" pitchFamily="49" charset="0"/>
              </a:rPr>
              <a:t>&gt; [1] 3 4</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a:p>
            <a:r>
              <a:rPr lang="en-US" sz="2000" kern="0" dirty="0">
                <a:solidFill>
                  <a:srgbClr val="008000"/>
                </a:solidFill>
                <a:latin typeface="Lucida Sans Typewriter" panose="020B0509030504030204" pitchFamily="49" charset="0"/>
              </a:rPr>
              <a:t># View elements less than 3 or greater than 9</a:t>
            </a:r>
          </a:p>
          <a:p>
            <a:pPr lvl="0">
              <a:defRPr/>
            </a:pPr>
            <a:r>
              <a:rPr lang="en-US" sz="2000" kern="0" dirty="0">
                <a:solidFill>
                  <a:srgbClr val="C00000"/>
                </a:solidFill>
                <a:latin typeface="Lucida Sans Typewriter" panose="020B0509030504030204" pitchFamily="49" charset="0"/>
              </a:rPr>
              <a:t>&gt; </a:t>
            </a:r>
            <a:r>
              <a:rPr lang="en-US" sz="2000" kern="0" dirty="0" err="1">
                <a:solidFill>
                  <a:srgbClr val="C00000"/>
                </a:solidFill>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a:t>
            </a:r>
            <a:r>
              <a:rPr lang="en-US" sz="2000" kern="0" dirty="0" err="1">
                <a:solidFill>
                  <a:srgbClr val="C00000"/>
                </a:solidFill>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&lt;3 | </a:t>
            </a:r>
            <a:r>
              <a:rPr lang="en-US" sz="2000" kern="0" dirty="0" err="1">
                <a:solidFill>
                  <a:srgbClr val="C00000"/>
                </a:solidFill>
                <a:latin typeface="Lucida Sans Typewriter" panose="020B0509030504030204" pitchFamily="49" charset="0"/>
              </a:rPr>
              <a:t>one_ten</a:t>
            </a:r>
            <a:r>
              <a:rPr lang="en-US" sz="2000" kern="0" dirty="0">
                <a:solidFill>
                  <a:srgbClr val="C00000"/>
                </a:solidFill>
                <a:latin typeface="Lucida Sans Typewriter" panose="020B0509030504030204" pitchFamily="49" charset="0"/>
              </a:rPr>
              <a:t>&gt;9]</a:t>
            </a:r>
          </a:p>
          <a:p>
            <a:pPr lvl="0">
              <a:defRPr/>
            </a:pPr>
            <a:r>
              <a:rPr lang="en-US" sz="2000" kern="0" dirty="0">
                <a:solidFill>
                  <a:srgbClr val="C00000"/>
                </a:solidFill>
                <a:latin typeface="Lucida Sans Typewriter" panose="020B0509030504030204" pitchFamily="49" charset="0"/>
              </a:rPr>
              <a:t>&gt; [1] 1 2 10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latin typeface="Lucida Sans Typewriter" panose="020B0509030504030204" pitchFamily="49" charset="0"/>
            </a:endParaRPr>
          </a:p>
        </p:txBody>
      </p:sp>
      <p:sp>
        <p:nvSpPr>
          <p:cNvPr id="6" name="Title 1"/>
          <p:cNvSpPr>
            <a:spLocks noGrp="1"/>
          </p:cNvSpPr>
          <p:nvPr>
            <p:ph type="title"/>
          </p:nvPr>
        </p:nvSpPr>
        <p:spPr>
          <a:xfrm>
            <a:off x="457200" y="76200"/>
            <a:ext cx="8382000" cy="837882"/>
          </a:xfrm>
        </p:spPr>
        <p:txBody>
          <a:bodyPr>
            <a:normAutofit/>
          </a:bodyPr>
          <a:lstStyle/>
          <a:p>
            <a:r>
              <a:rPr lang="en-CA" dirty="0">
                <a:solidFill>
                  <a:srgbClr val="C00000"/>
                </a:solidFill>
              </a:rPr>
              <a:t>R basics: </a:t>
            </a:r>
            <a:r>
              <a:rPr lang="en-CA" sz="3000" dirty="0">
                <a:solidFill>
                  <a:srgbClr val="C00000"/>
                </a:solidFill>
              </a:rPr>
              <a:t>conditional indexing</a:t>
            </a:r>
          </a:p>
        </p:txBody>
      </p:sp>
    </p:spTree>
    <p:extLst>
      <p:ext uri="{BB962C8B-B14F-4D97-AF65-F5344CB8AC3E}">
        <p14:creationId xmlns:p14="http://schemas.microsoft.com/office/powerpoint/2010/main" val="337393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dirty="0"/>
              <a:t>(A) Create an object called </a:t>
            </a:r>
            <a:r>
              <a:rPr lang="en-CA" dirty="0" err="1">
                <a:solidFill>
                  <a:srgbClr val="C00000"/>
                </a:solidFill>
                <a:latin typeface="Lucida Sans Typewriter" panose="020B0509030504030204" pitchFamily="49" charset="0"/>
              </a:rPr>
              <a:t>numvals</a:t>
            </a:r>
            <a:r>
              <a:rPr lang="en-CA" dirty="0"/>
              <a:t> consisting of a vector of numeric elements generated from a function; try using either </a:t>
            </a:r>
            <a:r>
              <a:rPr lang="en-CA" dirty="0" err="1">
                <a:solidFill>
                  <a:srgbClr val="C00000"/>
                </a:solidFill>
                <a:latin typeface="Lucida Sans Typewriter" panose="020B0509030504030204" pitchFamily="49" charset="0"/>
              </a:rPr>
              <a:t>seq</a:t>
            </a:r>
            <a:r>
              <a:rPr lang="en-CA" dirty="0">
                <a:solidFill>
                  <a:srgbClr val="C00000"/>
                </a:solidFill>
                <a:latin typeface="Lucida Sans Typewriter" panose="020B0509030504030204" pitchFamily="49" charset="0"/>
              </a:rPr>
              <a:t>()</a:t>
            </a:r>
            <a:r>
              <a:rPr lang="en-CA" dirty="0"/>
              <a:t> or</a:t>
            </a:r>
            <a:r>
              <a:rPr lang="en-CA" dirty="0">
                <a:solidFill>
                  <a:srgbClr val="C00000"/>
                </a:solidFill>
              </a:rPr>
              <a:t> </a:t>
            </a:r>
            <a:r>
              <a:rPr lang="en-CA" dirty="0" err="1">
                <a:solidFill>
                  <a:srgbClr val="C00000"/>
                </a:solidFill>
                <a:latin typeface="Lucida Sans Typewriter" panose="020B0509030504030204" pitchFamily="49" charset="0"/>
              </a:rPr>
              <a:t>rnorm</a:t>
            </a:r>
            <a:r>
              <a:rPr lang="en-CA" dirty="0">
                <a:solidFill>
                  <a:srgbClr val="C00000"/>
                </a:solidFill>
                <a:latin typeface="Lucida Sans Typewriter" panose="020B0509030504030204" pitchFamily="49" charset="0"/>
              </a:rPr>
              <a:t>()</a:t>
            </a:r>
          </a:p>
          <a:p>
            <a:endParaRPr lang="en-CA" dirty="0"/>
          </a:p>
          <a:p>
            <a:r>
              <a:rPr lang="en-CA" dirty="0"/>
              <a:t>(B) Take a good look at your object</a:t>
            </a:r>
          </a:p>
          <a:p>
            <a:r>
              <a:rPr lang="en-CA" dirty="0"/>
              <a:t>Try out these functions:</a:t>
            </a:r>
          </a:p>
          <a:p>
            <a:r>
              <a:rPr lang="en-CA" dirty="0">
                <a:solidFill>
                  <a:srgbClr val="C00000"/>
                </a:solidFill>
                <a:latin typeface="Lucida Sans Typewriter" panose="020B0509030504030204" pitchFamily="49" charset="0"/>
              </a:rPr>
              <a:t>length()	max()		sort()</a:t>
            </a:r>
          </a:p>
          <a:p>
            <a:r>
              <a:rPr lang="en-CA" dirty="0">
                <a:solidFill>
                  <a:srgbClr val="C00000"/>
                </a:solidFill>
                <a:latin typeface="Lucida Sans Typewriter" panose="020B0509030504030204" pitchFamily="49" charset="0"/>
              </a:rPr>
              <a:t>unique()	min()		quantile()</a:t>
            </a:r>
          </a:p>
          <a:p>
            <a:endParaRPr lang="en-CA" dirty="0"/>
          </a:p>
          <a:p>
            <a:r>
              <a:rPr lang="en-CA" dirty="0"/>
              <a:t>(C) Find all values of </a:t>
            </a:r>
            <a:r>
              <a:rPr lang="en-CA" dirty="0" err="1">
                <a:solidFill>
                  <a:srgbClr val="C00000"/>
                </a:solidFill>
                <a:latin typeface="Lucida Sans Typewriter" panose="020B0509030504030204" pitchFamily="49" charset="0"/>
              </a:rPr>
              <a:t>numvals</a:t>
            </a:r>
            <a:r>
              <a:rPr lang="en-CA" dirty="0">
                <a:solidFill>
                  <a:schemeClr val="tx2"/>
                </a:solidFill>
                <a:latin typeface="Lucida Sans Typewriter" panose="020B0509030504030204" pitchFamily="49" charset="0"/>
              </a:rPr>
              <a:t> </a:t>
            </a:r>
            <a:r>
              <a:rPr lang="en-CA" dirty="0"/>
              <a:t>greater than the average</a:t>
            </a:r>
          </a:p>
          <a:p>
            <a:endParaRPr lang="en-CA" dirty="0"/>
          </a:p>
          <a:p>
            <a:r>
              <a:rPr lang="en-CA" dirty="0"/>
              <a:t>(D) Find all values of </a:t>
            </a:r>
            <a:r>
              <a:rPr lang="en-CA" dirty="0" err="1">
                <a:solidFill>
                  <a:srgbClr val="C00000"/>
                </a:solidFill>
                <a:latin typeface="Lucida Sans Typewriter" panose="020B0509030504030204" pitchFamily="49" charset="0"/>
              </a:rPr>
              <a:t>numvals</a:t>
            </a:r>
            <a:r>
              <a:rPr lang="en-CA" dirty="0">
                <a:solidFill>
                  <a:schemeClr val="tx2"/>
                </a:solidFill>
                <a:latin typeface="Lucida Sans Typewriter" panose="020B0509030504030204" pitchFamily="49" charset="0"/>
              </a:rPr>
              <a:t> </a:t>
            </a:r>
            <a:r>
              <a:rPr lang="en-CA" dirty="0"/>
              <a:t>that are in the top 10%. Store these values in an object called </a:t>
            </a:r>
            <a:r>
              <a:rPr lang="en-CA" dirty="0" err="1">
                <a:solidFill>
                  <a:srgbClr val="C00000"/>
                </a:solidFill>
                <a:latin typeface="Lucida Sans Typewriter" panose="020B0509030504030204" pitchFamily="49" charset="0"/>
              </a:rPr>
              <a:t>topvals</a:t>
            </a:r>
            <a:endParaRPr lang="en-CA" dirty="0">
              <a:solidFill>
                <a:srgbClr val="C00000"/>
              </a:solidFill>
            </a:endParaRPr>
          </a:p>
          <a:p>
            <a:r>
              <a:rPr lang="en-CA" dirty="0"/>
              <a:t>	(Hint: </a:t>
            </a:r>
            <a:r>
              <a:rPr lang="en-CA" dirty="0">
                <a:solidFill>
                  <a:srgbClr val="C00000"/>
                </a:solidFill>
                <a:latin typeface="Lucida Sans Typewriter" panose="020B0509030504030204" pitchFamily="49" charset="0"/>
              </a:rPr>
              <a:t>quantile()</a:t>
            </a:r>
            <a:r>
              <a:rPr lang="en-CA" dirty="0">
                <a:solidFill>
                  <a:schemeClr val="tx2"/>
                </a:solidFill>
                <a:latin typeface="Lucida Sans Typewriter" panose="020B0509030504030204" pitchFamily="49" charset="0"/>
              </a:rPr>
              <a:t> </a:t>
            </a:r>
            <a:r>
              <a:rPr lang="en-CA" dirty="0"/>
              <a:t>.. change a default argument!)</a:t>
            </a: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1.4</a:t>
            </a:r>
          </a:p>
        </p:txBody>
      </p:sp>
      <p:sp>
        <p:nvSpPr>
          <p:cNvPr id="5" name="TextBox 4"/>
          <p:cNvSpPr txBox="1"/>
          <p:nvPr/>
        </p:nvSpPr>
        <p:spPr>
          <a:xfrm>
            <a:off x="5334000" y="6305490"/>
            <a:ext cx="3519094"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End </a:t>
            </a:r>
            <a:r>
              <a:rPr lang="en-CA" sz="2000" b="1" dirty="0">
                <a:solidFill>
                  <a:srgbClr val="7030A0"/>
                </a:solidFill>
              </a:rPr>
              <a:t>Maine_CodeAlong1.R</a:t>
            </a:r>
            <a:endParaRPr lang="en-CA" sz="2000" b="1" i="1" dirty="0">
              <a:solidFill>
                <a:srgbClr val="7030A0"/>
              </a:solidFill>
            </a:endParaRPr>
          </a:p>
        </p:txBody>
      </p:sp>
    </p:spTree>
    <p:extLst>
      <p:ext uri="{BB962C8B-B14F-4D97-AF65-F5344CB8AC3E}">
        <p14:creationId xmlns:p14="http://schemas.microsoft.com/office/powerpoint/2010/main" val="3520293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fontScale="92500"/>
          </a:bodyPr>
          <a:lstStyle/>
          <a:p>
            <a:pPr algn="ctr"/>
            <a:r>
              <a:rPr lang="en-CA" dirty="0"/>
              <a:t>Dynamic Documents (R Markdown)</a:t>
            </a:r>
          </a:p>
        </p:txBody>
      </p:sp>
      <p:pic>
        <p:nvPicPr>
          <p:cNvPr id="9" name="Picture 8"/>
          <p:cNvPicPr>
            <a:picLocks noChangeAspect="1"/>
          </p:cNvPicPr>
          <p:nvPr/>
        </p:nvPicPr>
        <p:blipFill>
          <a:blip r:embed="rId3"/>
          <a:stretch>
            <a:fillRect/>
          </a:stretch>
        </p:blipFill>
        <p:spPr>
          <a:xfrm>
            <a:off x="152400" y="1600200"/>
            <a:ext cx="4696691" cy="2743200"/>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2843838" y="4133850"/>
            <a:ext cx="6071562" cy="2647950"/>
          </a:xfrm>
          <a:prstGeom prst="rect">
            <a:avLst/>
          </a:prstGeom>
          <a:ln>
            <a:solidFill>
              <a:schemeClr val="tx1"/>
            </a:solidFill>
          </a:ln>
        </p:spPr>
      </p:pic>
      <p:sp>
        <p:nvSpPr>
          <p:cNvPr id="12" name="Arrow: Bent 11"/>
          <p:cNvSpPr/>
          <p:nvPr/>
        </p:nvSpPr>
        <p:spPr>
          <a:xfrm rot="5400000">
            <a:off x="5257869" y="2584704"/>
            <a:ext cx="1627632" cy="1737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37562304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2590800"/>
            <a:ext cx="8534400" cy="8378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lgn="ctr"/>
            <a:r>
              <a:rPr lang="en-CA" dirty="0">
                <a:solidFill>
                  <a:srgbClr val="C00000"/>
                </a:solidFill>
              </a:rPr>
              <a:t>Coffee break!</a:t>
            </a:r>
          </a:p>
        </p:txBody>
      </p:sp>
    </p:spTree>
    <p:extLst>
      <p:ext uri="{BB962C8B-B14F-4D97-AF65-F5344CB8AC3E}">
        <p14:creationId xmlns:p14="http://schemas.microsoft.com/office/powerpoint/2010/main" val="1501205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a:solidFill>
                  <a:srgbClr val="7030A0"/>
                </a:solidFill>
              </a:rPr>
              <a:t>R SCRIPT</a:t>
            </a:r>
            <a:endParaRPr lang="en-CA" sz="3300" dirty="0">
              <a:solidFill>
                <a:srgbClr val="7030A0"/>
              </a:solidFill>
            </a:endParaRPr>
          </a:p>
        </p:txBody>
      </p:sp>
      <p:sp>
        <p:nvSpPr>
          <p:cNvPr id="3" name="Content Placeholder 2"/>
          <p:cNvSpPr>
            <a:spLocks noGrp="1"/>
          </p:cNvSpPr>
          <p:nvPr>
            <p:ph idx="1"/>
          </p:nvPr>
        </p:nvSpPr>
        <p:spPr>
          <a:xfrm>
            <a:off x="228600" y="1143000"/>
            <a:ext cx="8534400" cy="5486400"/>
          </a:xfrm>
        </p:spPr>
        <p:txBody>
          <a:bodyPr>
            <a:noAutofit/>
          </a:bodyPr>
          <a:lstStyle/>
          <a:p>
            <a:pPr marL="457200" indent="-457200">
              <a:buAutoNum type="arabicPeriod"/>
            </a:pPr>
            <a:r>
              <a:rPr lang="en-CA" b="0" dirty="0"/>
              <a:t>Always </a:t>
            </a:r>
            <a:r>
              <a:rPr lang="en-CA" b="0" dirty="0">
                <a:solidFill>
                  <a:srgbClr val="008000"/>
                </a:solidFill>
                <a:latin typeface="Lucida Sans Typewriter" panose="020B0509030504030204" pitchFamily="49" charset="0"/>
              </a:rPr>
              <a:t>#comment</a:t>
            </a:r>
            <a:r>
              <a:rPr lang="en-CA" b="0" dirty="0">
                <a:solidFill>
                  <a:srgbClr val="007635"/>
                </a:solidFill>
              </a:rPr>
              <a:t> </a:t>
            </a:r>
            <a:r>
              <a:rPr lang="en-CA" b="0" dirty="0"/>
              <a:t>your code! Always. Seriously… ALWAYS.</a:t>
            </a:r>
          </a:p>
          <a:p>
            <a:pPr marL="742950" lvl="1" indent="-285750">
              <a:buClrTx/>
            </a:pPr>
            <a:r>
              <a:rPr lang="en-CA" sz="1700" dirty="0"/>
              <a:t>R doesn’t try to read or interpret </a:t>
            </a:r>
            <a:r>
              <a:rPr lang="en-CA" sz="1700" dirty="0">
                <a:solidFill>
                  <a:srgbClr val="008000"/>
                </a:solidFill>
                <a:latin typeface="Lucida Sans Typewriter" panose="020B0509030504030204" pitchFamily="49" charset="0"/>
              </a:rPr>
              <a:t>#comments</a:t>
            </a:r>
            <a:r>
              <a:rPr lang="en-CA" sz="1700" dirty="0"/>
              <a:t>; use them to keep track of what you are doing and why. </a:t>
            </a:r>
            <a:endParaRPr lang="en-CA" sz="1700" b="0" dirty="0"/>
          </a:p>
          <a:p>
            <a:pPr marL="457200" indent="-457200">
              <a:buAutoNum type="arabicPeriod"/>
            </a:pPr>
            <a:r>
              <a:rPr lang="en-CA" b="0" dirty="0"/>
              <a:t>Your code should have well defined sections, such as:</a:t>
            </a:r>
          </a:p>
          <a:p>
            <a:pPr marL="914400" lvl="1" indent="-457200">
              <a:buClrTx/>
            </a:pPr>
            <a:r>
              <a:rPr lang="en-CA" sz="1700" b="0" dirty="0"/>
              <a:t>Description</a:t>
            </a:r>
          </a:p>
          <a:p>
            <a:pPr marL="914400" lvl="1" indent="-457200">
              <a:buClrTx/>
            </a:pPr>
            <a:r>
              <a:rPr lang="en-CA" sz="1700" b="0" dirty="0"/>
              <a:t>Set Working Directory</a:t>
            </a:r>
          </a:p>
          <a:p>
            <a:pPr marL="914400" lvl="1" indent="-457200">
              <a:buClrTx/>
            </a:pPr>
            <a:r>
              <a:rPr lang="en-CA" sz="1700" b="0" dirty="0"/>
              <a:t>Load Packages</a:t>
            </a:r>
          </a:p>
          <a:p>
            <a:pPr marL="914400" lvl="1" indent="-457200">
              <a:buClrTx/>
            </a:pPr>
            <a:r>
              <a:rPr lang="en-CA" sz="1700" b="0" dirty="0"/>
              <a:t>Import Data</a:t>
            </a:r>
          </a:p>
          <a:p>
            <a:endParaRPr lang="en-CA" b="0" dirty="0"/>
          </a:p>
          <a:p>
            <a:r>
              <a:rPr lang="en-CA" b="0" dirty="0"/>
              <a:t>To create collapsible sections and a drop-down menu in RStudio, use:</a:t>
            </a:r>
          </a:p>
          <a:p>
            <a:r>
              <a:rPr lang="en-CA" b="0" dirty="0">
                <a:solidFill>
                  <a:srgbClr val="008000"/>
                </a:solidFill>
                <a:latin typeface="Lucida Sans Typewriter" panose="020B0509030504030204" pitchFamily="49" charset="0"/>
              </a:rPr>
              <a:t># ---- Section Title Here ----</a:t>
            </a:r>
          </a:p>
          <a:p>
            <a:endParaRPr lang="en-CA" sz="1000" b="0" dirty="0">
              <a:solidFill>
                <a:schemeClr val="tx2"/>
              </a:solidFill>
              <a:latin typeface="Lucida Sans Typewriter" panose="020B0509030504030204" pitchFamily="49" charset="0"/>
            </a:endParaRPr>
          </a:p>
          <a:p>
            <a:r>
              <a:rPr lang="en-CA" b="0" dirty="0"/>
              <a:t>You need to be aware of what objects exist in the Environment, and remember that </a:t>
            </a:r>
            <a:r>
              <a:rPr lang="en-CA" b="0" i="1" dirty="0"/>
              <a:t>order matters</a:t>
            </a:r>
            <a:r>
              <a:rPr lang="en-CA" b="0" dirty="0"/>
              <a:t>!</a:t>
            </a:r>
          </a:p>
        </p:txBody>
      </p:sp>
    </p:spTree>
    <p:extLst>
      <p:ext uri="{BB962C8B-B14F-4D97-AF65-F5344CB8AC3E}">
        <p14:creationId xmlns:p14="http://schemas.microsoft.com/office/powerpoint/2010/main" val="1399351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Working directory</a:t>
            </a:r>
          </a:p>
        </p:txBody>
      </p:sp>
      <p:sp>
        <p:nvSpPr>
          <p:cNvPr id="7" name="Content Placeholder 2"/>
          <p:cNvSpPr txBox="1">
            <a:spLocks/>
          </p:cNvSpPr>
          <p:nvPr/>
        </p:nvSpPr>
        <p:spPr>
          <a:xfrm>
            <a:off x="381000" y="1295400"/>
            <a:ext cx="8153400" cy="39624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en-US" sz="2200" b="0" dirty="0"/>
              <a:t>The working directory is the location (folder) that R is going to communicate with when importing files, exporting figures, etc.</a:t>
            </a:r>
          </a:p>
          <a:p>
            <a:endParaRPr lang="en-US" b="0" dirty="0">
              <a:solidFill>
                <a:schemeClr val="tx2"/>
              </a:solidFill>
              <a:latin typeface="Lucida Sans Typewriter" panose="020B0509030504030204" pitchFamily="49" charset="0"/>
            </a:endParaRPr>
          </a:p>
          <a:p>
            <a:pPr lvl="1" indent="0">
              <a:buNone/>
            </a:pPr>
            <a:r>
              <a:rPr lang="en-US" b="1" dirty="0"/>
              <a:t>Option A:</a:t>
            </a:r>
            <a:r>
              <a:rPr lang="en-US" dirty="0"/>
              <a:t> Create a Project</a:t>
            </a:r>
          </a:p>
          <a:p>
            <a:pPr lvl="1" indent="0" algn="ctr">
              <a:buNone/>
            </a:pPr>
            <a:r>
              <a:rPr lang="en-US" dirty="0">
                <a:solidFill>
                  <a:srgbClr val="7030A0"/>
                </a:solidFill>
              </a:rPr>
              <a:t>File &gt; New Project &gt; Existing Directory &gt; </a:t>
            </a:r>
            <a:r>
              <a:rPr lang="en-US" dirty="0" err="1">
                <a:solidFill>
                  <a:srgbClr val="7030A0"/>
                </a:solidFill>
              </a:rPr>
              <a:t>MaineR</a:t>
            </a:r>
            <a:endParaRPr lang="en-US" dirty="0">
              <a:solidFill>
                <a:srgbClr val="7030A0"/>
              </a:solidFill>
            </a:endParaRPr>
          </a:p>
          <a:p>
            <a:pPr lvl="1" indent="0">
              <a:buNone/>
            </a:pPr>
            <a:r>
              <a:rPr lang="en-US" i="1" dirty="0"/>
              <a:t>Pro</a:t>
            </a:r>
            <a:r>
              <a:rPr lang="en-US" dirty="0"/>
              <a:t>: Saves you from needing to explicitly specify; relational</a:t>
            </a:r>
          </a:p>
          <a:p>
            <a:pPr lvl="1" indent="0">
              <a:buNone/>
            </a:pPr>
            <a:r>
              <a:rPr lang="en-US" i="1" dirty="0"/>
              <a:t>Con</a:t>
            </a:r>
            <a:r>
              <a:rPr lang="en-US" dirty="0"/>
              <a:t>: Need to open script using the project shortcut</a:t>
            </a:r>
          </a:p>
          <a:p>
            <a:pPr lvl="1" indent="0">
              <a:buNone/>
            </a:pPr>
            <a:endParaRPr lang="en-US" b="1" dirty="0"/>
          </a:p>
          <a:p>
            <a:pPr lvl="1" indent="0">
              <a:buNone/>
            </a:pPr>
            <a:r>
              <a:rPr lang="en-US" b="1" dirty="0"/>
              <a:t>Option B:</a:t>
            </a:r>
            <a:r>
              <a:rPr lang="en-US" dirty="0"/>
              <a:t> Manually Set a Working Directory</a:t>
            </a:r>
          </a:p>
          <a:p>
            <a:pPr lvl="1" indent="0" algn="ctr">
              <a:buNone/>
            </a:pPr>
            <a:r>
              <a:rPr lang="en-CA" dirty="0" err="1">
                <a:solidFill>
                  <a:srgbClr val="C00000"/>
                </a:solidFill>
                <a:latin typeface="Lucida Sans Typewriter" panose="020B0509030504030204" pitchFamily="49" charset="0"/>
              </a:rPr>
              <a:t>setwd</a:t>
            </a:r>
            <a:r>
              <a:rPr lang="en-CA" dirty="0">
                <a:solidFill>
                  <a:srgbClr val="C00000"/>
                </a:solidFill>
                <a:latin typeface="Lucida Sans Typewriter" panose="020B0509030504030204" pitchFamily="49" charset="0"/>
              </a:rPr>
              <a:t>(“C:/Users/Danielle/Desktop/</a:t>
            </a:r>
            <a:r>
              <a:rPr lang="en-CA" dirty="0" err="1">
                <a:solidFill>
                  <a:srgbClr val="C00000"/>
                </a:solidFill>
                <a:latin typeface="Lucida Sans Typewriter" panose="020B0509030504030204" pitchFamily="49" charset="0"/>
              </a:rPr>
              <a:t>MaineR</a:t>
            </a:r>
            <a:r>
              <a:rPr lang="en-CA" dirty="0">
                <a:solidFill>
                  <a:srgbClr val="C00000"/>
                </a:solidFill>
                <a:latin typeface="Lucida Sans Typewriter" panose="020B0509030504030204" pitchFamily="49" charset="0"/>
              </a:rPr>
              <a:t>”)</a:t>
            </a:r>
            <a:endParaRPr lang="en-US" dirty="0">
              <a:solidFill>
                <a:srgbClr val="C00000"/>
              </a:solidFill>
            </a:endParaRPr>
          </a:p>
          <a:p>
            <a:pPr lvl="1" indent="0">
              <a:buNone/>
            </a:pPr>
            <a:r>
              <a:rPr lang="en-US" i="1" dirty="0"/>
              <a:t>Pro</a:t>
            </a:r>
            <a:r>
              <a:rPr lang="en-US" dirty="0"/>
              <a:t>: Can open RStudio directly and have multiple scripts ongoing</a:t>
            </a:r>
          </a:p>
          <a:p>
            <a:pPr lvl="1" indent="0">
              <a:buNone/>
            </a:pPr>
            <a:r>
              <a:rPr lang="en-US" i="1" dirty="0"/>
              <a:t>Con</a:t>
            </a:r>
            <a:r>
              <a:rPr lang="en-US" dirty="0"/>
              <a:t>: Need to update if files are moved or folders renamed</a:t>
            </a:r>
          </a:p>
          <a:p>
            <a:endParaRPr lang="en-US" b="0" dirty="0">
              <a:solidFill>
                <a:schemeClr val="tx2"/>
              </a:solidFill>
              <a:latin typeface="Lucida Sans Typewriter" panose="020B0509030504030204" pitchFamily="49" charset="0"/>
            </a:endParaRPr>
          </a:p>
        </p:txBody>
      </p:sp>
    </p:spTree>
    <p:extLst>
      <p:ext uri="{BB962C8B-B14F-4D97-AF65-F5344CB8AC3E}">
        <p14:creationId xmlns:p14="http://schemas.microsoft.com/office/powerpoint/2010/main" val="3826331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a:solidFill>
                  <a:srgbClr val="7030A0"/>
                </a:solidFill>
              </a:rPr>
              <a:t>DATA</a:t>
            </a:r>
          </a:p>
        </p:txBody>
      </p:sp>
      <p:sp>
        <p:nvSpPr>
          <p:cNvPr id="3" name="Content Placeholder 2"/>
          <p:cNvSpPr>
            <a:spLocks noGrp="1"/>
          </p:cNvSpPr>
          <p:nvPr>
            <p:ph idx="1"/>
          </p:nvPr>
        </p:nvSpPr>
        <p:spPr>
          <a:xfrm>
            <a:off x="457200" y="1143000"/>
            <a:ext cx="8077200" cy="5486400"/>
          </a:xfrm>
        </p:spPr>
        <p:txBody>
          <a:bodyPr>
            <a:noAutofit/>
          </a:bodyPr>
          <a:lstStyle/>
          <a:p>
            <a:r>
              <a:rPr lang="en-CA" dirty="0"/>
              <a:t>Avoid dealing with frustrating issues later by following some simple rules now:</a:t>
            </a:r>
            <a:endParaRPr lang="en-CA" b="0" dirty="0"/>
          </a:p>
          <a:p>
            <a:pPr marL="457200" indent="-457200">
              <a:buAutoNum type="arabicPeriod"/>
            </a:pPr>
            <a:r>
              <a:rPr lang="en-CA" b="0" dirty="0"/>
              <a:t>Single flat file </a:t>
            </a:r>
            <a:r>
              <a:rPr lang="en-CA" b="0" i="1" dirty="0"/>
              <a:t>(at least to start…)</a:t>
            </a:r>
          </a:p>
          <a:p>
            <a:pPr marL="457200" indent="-457200">
              <a:buAutoNum type="arabicPeriod"/>
            </a:pPr>
            <a:r>
              <a:rPr lang="en-CA" b="0" dirty="0"/>
              <a:t>Save as a .txt or .csv</a:t>
            </a:r>
          </a:p>
          <a:p>
            <a:pPr marL="457200" indent="-457200">
              <a:buAutoNum type="arabicPeriod"/>
            </a:pPr>
            <a:r>
              <a:rPr lang="en-CA" b="0" dirty="0"/>
              <a:t>Every column uniquely and simply named</a:t>
            </a:r>
          </a:p>
          <a:p>
            <a:pPr marL="457200" indent="-457200">
              <a:buAutoNum type="arabicPeriod"/>
            </a:pPr>
            <a:r>
              <a:rPr lang="en-CA" b="0" dirty="0"/>
              <a:t>Individual column for each component of date/time</a:t>
            </a:r>
          </a:p>
          <a:p>
            <a:r>
              <a:rPr lang="en-CA" sz="1700" b="0" i="1" dirty="0"/>
              <a:t>			(We’ll cover this in more detail later.)</a:t>
            </a:r>
            <a:endParaRPr lang="en-CA" b="0" dirty="0"/>
          </a:p>
          <a:p>
            <a:pPr marL="457200" indent="-457200">
              <a:buFont typeface="+mj-lt"/>
              <a:buAutoNum type="arabicPeriod" startAt="5"/>
            </a:pPr>
            <a:r>
              <a:rPr lang="en-CA" b="0" dirty="0"/>
              <a:t>everything lowercase with no punctuation</a:t>
            </a:r>
          </a:p>
          <a:p>
            <a:pPr marL="457200" indent="-457200">
              <a:buAutoNum type="arabicPeriod" startAt="5"/>
            </a:pPr>
            <a:r>
              <a:rPr lang="en-CA" b="0" dirty="0"/>
              <a:t>Create a variable key</a:t>
            </a:r>
          </a:p>
          <a:p>
            <a:pPr marL="457200" indent="-457200">
              <a:buAutoNum type="arabicPeriod" startAt="5"/>
            </a:pPr>
            <a:r>
              <a:rPr lang="en-CA" b="0" dirty="0"/>
              <a:t>No data? Leave it blank or use NA … but be consistent!</a:t>
            </a:r>
          </a:p>
          <a:p>
            <a:endParaRPr lang="en-CA" b="0" dirty="0"/>
          </a:p>
        </p:txBody>
      </p:sp>
    </p:spTree>
    <p:extLst>
      <p:ext uri="{BB962C8B-B14F-4D97-AF65-F5344CB8AC3E}">
        <p14:creationId xmlns:p14="http://schemas.microsoft.com/office/powerpoint/2010/main" val="167620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Getting started</a:t>
            </a:r>
          </a:p>
        </p:txBody>
      </p:sp>
      <p:sp>
        <p:nvSpPr>
          <p:cNvPr id="5" name="Content Placeholder 2"/>
          <p:cNvSpPr>
            <a:spLocks noGrp="1"/>
          </p:cNvSpPr>
          <p:nvPr>
            <p:ph idx="1"/>
          </p:nvPr>
        </p:nvSpPr>
        <p:spPr>
          <a:xfrm>
            <a:off x="609600" y="1295400"/>
            <a:ext cx="7391400" cy="5562600"/>
          </a:xfrm>
        </p:spPr>
        <p:txBody>
          <a:bodyPr>
            <a:normAutofit/>
          </a:bodyPr>
          <a:lstStyle/>
          <a:p>
            <a:pPr marL="457200" indent="-457200">
              <a:buAutoNum type="arabicPeriod"/>
            </a:pPr>
            <a:r>
              <a:rPr lang="en-US" b="0" dirty="0"/>
              <a:t>Make sure that your course materials are saved in an appropriate location (i.e. NOT your Downloads folder!)</a:t>
            </a:r>
            <a:endParaRPr lang="en-US" b="0" dirty="0">
              <a:solidFill>
                <a:schemeClr val="tx2"/>
              </a:solidFill>
            </a:endParaRPr>
          </a:p>
          <a:p>
            <a:pPr marL="457200" indent="-457200">
              <a:buAutoNum type="arabicPeriod"/>
            </a:pPr>
            <a:r>
              <a:rPr lang="en-US" b="0" dirty="0"/>
              <a:t>Save your dataset as a .txt in the same folder as above</a:t>
            </a:r>
            <a:r>
              <a:rPr lang="en-US" b="0" dirty="0">
                <a:solidFill>
                  <a:schemeClr val="tx2"/>
                </a:solidFill>
              </a:rPr>
              <a:t> </a:t>
            </a:r>
            <a:r>
              <a:rPr lang="en-US" b="0" dirty="0"/>
              <a:t>(Remember that some features, such as formulas, may be lost when converted)</a:t>
            </a:r>
          </a:p>
          <a:p>
            <a:pPr marL="457200" indent="-457200">
              <a:buAutoNum type="arabicPeriod"/>
            </a:pPr>
            <a:r>
              <a:rPr lang="en-US" b="0" dirty="0"/>
              <a:t>Open a new .R script, create a section called “Set Working Directory”, and set your working directory to the appropriate folder</a:t>
            </a:r>
            <a:endParaRPr lang="en-US" b="0" dirty="0">
              <a:solidFill>
                <a:srgbClr val="C00000"/>
              </a:solidFill>
            </a:endParaRPr>
          </a:p>
          <a:p>
            <a:pPr algn="ctr"/>
            <a:r>
              <a:rPr lang="en-CA" b="0" dirty="0" err="1">
                <a:solidFill>
                  <a:srgbClr val="C00000"/>
                </a:solidFill>
                <a:latin typeface="Lucida Sans Typewriter" panose="020B0509030504030204" pitchFamily="49" charset="0"/>
              </a:rPr>
              <a:t>setwd</a:t>
            </a:r>
            <a:r>
              <a:rPr lang="en-CA" b="0" dirty="0">
                <a:solidFill>
                  <a:srgbClr val="C00000"/>
                </a:solidFill>
                <a:latin typeface="Lucida Sans Typewriter" panose="020B0509030504030204" pitchFamily="49" charset="0"/>
              </a:rPr>
              <a:t>(“C:/Users/Danielle/Desktop/</a:t>
            </a:r>
            <a:r>
              <a:rPr lang="en-CA" b="0" dirty="0" err="1">
                <a:solidFill>
                  <a:srgbClr val="C00000"/>
                </a:solidFill>
                <a:latin typeface="Lucida Sans Typewriter" panose="020B0509030504030204" pitchFamily="49" charset="0"/>
              </a:rPr>
              <a:t>MaineR</a:t>
            </a:r>
            <a:r>
              <a:rPr lang="en-CA" b="0" dirty="0">
                <a:solidFill>
                  <a:srgbClr val="C00000"/>
                </a:solidFill>
                <a:latin typeface="Lucida Sans Typewriter" panose="020B0509030504030204" pitchFamily="49" charset="0"/>
              </a:rPr>
              <a:t>”)</a:t>
            </a:r>
          </a:p>
          <a:p>
            <a:pPr marL="457200" indent="-457200">
              <a:buFont typeface="+mj-lt"/>
              <a:buAutoNum type="arabicPeriod" startAt="4"/>
            </a:pPr>
            <a:r>
              <a:rPr lang="en-US" b="0" dirty="0"/>
              <a:t>Import your data! In a perfect world…</a:t>
            </a:r>
          </a:p>
          <a:p>
            <a:pPr algn="ct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&lt;-</a:t>
            </a:r>
            <a:r>
              <a:rPr lang="en-US" b="0" dirty="0" err="1">
                <a:solidFill>
                  <a:srgbClr val="C00000"/>
                </a:solidFill>
                <a:latin typeface="Lucida Sans Typewriter" panose="020B0509030504030204" pitchFamily="49" charset="0"/>
              </a:rPr>
              <a:t>read.delim</a:t>
            </a:r>
            <a:r>
              <a:rPr lang="en-US" b="0" dirty="0">
                <a:solidFill>
                  <a:srgbClr val="C00000"/>
                </a:solidFill>
                <a:latin typeface="Lucida Sans Typewriter" panose="020B0509030504030204" pitchFamily="49" charset="0"/>
              </a:rPr>
              <a:t>(“filename.txt”)</a:t>
            </a:r>
          </a:p>
          <a:p>
            <a:pPr algn="ctr"/>
            <a:r>
              <a:rPr lang="en-US" b="0" dirty="0">
                <a:solidFill>
                  <a:srgbClr val="C00000"/>
                </a:solidFill>
                <a:latin typeface="Lucida Sans Typewriter" panose="020B0509030504030204" pitchFamily="49" charset="0"/>
              </a:rPr>
              <a:t>View(</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a:t>
            </a:r>
            <a:r>
              <a:rPr lang="en-US" b="0" dirty="0">
                <a:solidFill>
                  <a:schemeClr val="tx2"/>
                </a:solidFill>
                <a:latin typeface="Lucida Sans Typewriter" panose="020B0509030504030204" pitchFamily="49" charset="0"/>
              </a:rPr>
              <a:t> </a:t>
            </a:r>
            <a:r>
              <a:rPr lang="en-US" b="0" dirty="0">
                <a:solidFill>
                  <a:srgbClr val="008000"/>
                </a:solidFill>
                <a:latin typeface="Lucida Sans Typewriter" panose="020B0509030504030204" pitchFamily="49" charset="0"/>
              </a:rPr>
              <a:t># View data in new tab</a:t>
            </a:r>
          </a:p>
          <a:p>
            <a:endParaRPr lang="en-US" dirty="0"/>
          </a:p>
        </p:txBody>
      </p:sp>
      <p:sp>
        <p:nvSpPr>
          <p:cNvPr id="4" name="TextBox 3"/>
          <p:cNvSpPr txBox="1"/>
          <p:nvPr/>
        </p:nvSpPr>
        <p:spPr>
          <a:xfrm>
            <a:off x="3276600" y="6248400"/>
            <a:ext cx="56388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Maine_CodeAlong2.R </a:t>
            </a:r>
            <a:r>
              <a:rPr lang="en-CA" sz="2000" i="1" dirty="0">
                <a:solidFill>
                  <a:srgbClr val="7030A0"/>
                </a:solidFill>
              </a:rPr>
              <a:t>or</a:t>
            </a:r>
            <a:r>
              <a:rPr lang="en-CA" sz="2000" b="1" dirty="0">
                <a:solidFill>
                  <a:srgbClr val="7030A0"/>
                </a:solidFill>
              </a:rPr>
              <a:t> </a:t>
            </a:r>
            <a:r>
              <a:rPr lang="en-CA" sz="2000" dirty="0">
                <a:solidFill>
                  <a:srgbClr val="7030A0"/>
                </a:solidFill>
              </a:rPr>
              <a:t>your own script</a:t>
            </a:r>
            <a:endParaRPr lang="en-CA" sz="2000" b="1" i="1" dirty="0">
              <a:solidFill>
                <a:srgbClr val="7030A0"/>
              </a:solidFill>
            </a:endParaRPr>
          </a:p>
        </p:txBody>
      </p:sp>
    </p:spTree>
    <p:extLst>
      <p:ext uri="{BB962C8B-B14F-4D97-AF65-F5344CB8AC3E}">
        <p14:creationId xmlns:p14="http://schemas.microsoft.com/office/powerpoint/2010/main" val="3448250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Problems importing data</a:t>
            </a:r>
          </a:p>
        </p:txBody>
      </p:sp>
      <p:sp>
        <p:nvSpPr>
          <p:cNvPr id="5" name="Content Placeholder 2"/>
          <p:cNvSpPr>
            <a:spLocks noGrp="1"/>
          </p:cNvSpPr>
          <p:nvPr>
            <p:ph idx="1"/>
          </p:nvPr>
        </p:nvSpPr>
        <p:spPr>
          <a:xfrm>
            <a:off x="457200" y="1295400"/>
            <a:ext cx="7620000" cy="5562600"/>
          </a:xfrm>
        </p:spPr>
        <p:txBody>
          <a:bodyPr>
            <a:normAutofit/>
          </a:bodyPr>
          <a:lstStyle/>
          <a:p>
            <a:r>
              <a:rPr lang="en-US" dirty="0"/>
              <a:t>Error Message:</a:t>
            </a:r>
            <a:r>
              <a:rPr lang="en-US" b="0" dirty="0">
                <a:solidFill>
                  <a:schemeClr val="tx2"/>
                </a:solidFill>
                <a:latin typeface="Lucida Sans Typewriter" panose="020B0509030504030204" pitchFamily="49" charset="0"/>
              </a:rPr>
              <a:t> </a:t>
            </a:r>
            <a:r>
              <a:rPr lang="en-US" b="0" dirty="0">
                <a:solidFill>
                  <a:srgbClr val="C00000"/>
                </a:solidFill>
                <a:latin typeface="Lucida Sans Typewriter" panose="020B0509030504030204" pitchFamily="49" charset="0"/>
              </a:rPr>
              <a:t>Error in file(file, “</a:t>
            </a:r>
            <a:r>
              <a:rPr lang="en-US" b="0" dirty="0" err="1">
                <a:solidFill>
                  <a:srgbClr val="C00000"/>
                </a:solidFill>
                <a:latin typeface="Lucida Sans Typewriter" panose="020B0509030504030204" pitchFamily="49" charset="0"/>
              </a:rPr>
              <a:t>rt</a:t>
            </a:r>
            <a:r>
              <a:rPr lang="en-US" b="0" dirty="0">
                <a:solidFill>
                  <a:srgbClr val="C00000"/>
                </a:solidFill>
                <a:latin typeface="Lucida Sans Typewriter" panose="020B0509030504030204" pitchFamily="49" charset="0"/>
              </a:rPr>
              <a:t>”) : cannot open the connection In addition: Warning message: In file(file, “</a:t>
            </a:r>
            <a:r>
              <a:rPr lang="en-US" b="0" dirty="0" err="1">
                <a:solidFill>
                  <a:srgbClr val="C00000"/>
                </a:solidFill>
                <a:latin typeface="Lucida Sans Typewriter" panose="020B0509030504030204" pitchFamily="49" charset="0"/>
              </a:rPr>
              <a:t>rt</a:t>
            </a:r>
            <a:r>
              <a:rPr lang="en-US" b="0" dirty="0">
                <a:solidFill>
                  <a:srgbClr val="C00000"/>
                </a:solidFill>
                <a:latin typeface="Lucida Sans Typewriter" panose="020B0509030504030204" pitchFamily="49" charset="0"/>
              </a:rPr>
              <a:t>”): cannot open file ‘sample’: No such file or directory</a:t>
            </a:r>
          </a:p>
          <a:p>
            <a:r>
              <a:rPr lang="en-US" dirty="0"/>
              <a:t>Issue:</a:t>
            </a:r>
            <a:r>
              <a:rPr lang="en-US" b="0" dirty="0"/>
              <a:t> R can’t find your file in the working directory you specified</a:t>
            </a:r>
          </a:p>
          <a:p>
            <a:r>
              <a:rPr lang="en-US" dirty="0"/>
              <a:t>Check:</a:t>
            </a:r>
            <a:r>
              <a:rPr lang="en-US" b="0" dirty="0"/>
              <a:t>	Did you set your working directory correctly</a:t>
            </a:r>
            <a:r>
              <a:rPr lang="en-CA" b="0" dirty="0"/>
              <a:t>?</a:t>
            </a:r>
          </a:p>
          <a:p>
            <a:r>
              <a:rPr lang="en-CA" b="0" dirty="0"/>
              <a:t>	Did you s</a:t>
            </a:r>
            <a:r>
              <a:rPr lang="en-US" b="0" dirty="0" err="1"/>
              <a:t>pell</a:t>
            </a:r>
            <a:r>
              <a:rPr lang="en-US" b="0" dirty="0"/>
              <a:t> the filename correctly?</a:t>
            </a:r>
          </a:p>
          <a:p>
            <a:r>
              <a:rPr lang="en-US" b="0" dirty="0"/>
              <a:t>	Did you include “.txt” in your filename?</a:t>
            </a:r>
          </a:p>
          <a:p>
            <a:r>
              <a:rPr lang="en-US" b="0" dirty="0"/>
              <a:t>	Did you save your file as a .txt in the correct folder?</a:t>
            </a:r>
          </a:p>
          <a:p>
            <a:r>
              <a:rPr lang="en-US" dirty="0"/>
              <a:t>Troubleshooting: </a:t>
            </a:r>
            <a:r>
              <a:rPr lang="en-US" b="0" dirty="0"/>
              <a:t>Use </a:t>
            </a:r>
            <a:r>
              <a:rPr lang="en-US" b="0" dirty="0" err="1">
                <a:solidFill>
                  <a:srgbClr val="C00000"/>
                </a:solidFill>
                <a:latin typeface="Lucida Sans Typewriter" panose="020B0509030504030204" pitchFamily="49" charset="0"/>
              </a:rPr>
              <a:t>list.files</a:t>
            </a:r>
            <a:r>
              <a:rPr lang="en-US" b="0" dirty="0">
                <a:solidFill>
                  <a:srgbClr val="C00000"/>
                </a:solidFill>
                <a:latin typeface="Lucida Sans Typewriter" panose="020B0509030504030204" pitchFamily="49" charset="0"/>
              </a:rPr>
              <a:t>()</a:t>
            </a:r>
            <a:r>
              <a:rPr lang="en-US" b="0" dirty="0"/>
              <a:t> to see a list of all the files available in your current working directory.</a:t>
            </a:r>
            <a:endParaRPr lang="en-US" dirty="0"/>
          </a:p>
          <a:p>
            <a:pPr algn="ctr"/>
            <a:endParaRPr lang="en-US" dirty="0"/>
          </a:p>
        </p:txBody>
      </p:sp>
    </p:spTree>
    <p:extLst>
      <p:ext uri="{BB962C8B-B14F-4D97-AF65-F5344CB8AC3E}">
        <p14:creationId xmlns:p14="http://schemas.microsoft.com/office/powerpoint/2010/main" val="1105153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Problems importing data</a:t>
            </a:r>
          </a:p>
        </p:txBody>
      </p:sp>
      <p:sp>
        <p:nvSpPr>
          <p:cNvPr id="5" name="Content Placeholder 2"/>
          <p:cNvSpPr>
            <a:spLocks noGrp="1"/>
          </p:cNvSpPr>
          <p:nvPr>
            <p:ph idx="1"/>
          </p:nvPr>
        </p:nvSpPr>
        <p:spPr>
          <a:xfrm>
            <a:off x="457200" y="1295400"/>
            <a:ext cx="7620000" cy="5562600"/>
          </a:xfrm>
        </p:spPr>
        <p:txBody>
          <a:bodyPr>
            <a:normAutofit/>
          </a:bodyPr>
          <a:lstStyle/>
          <a:p>
            <a:r>
              <a:rPr lang="en-US" dirty="0"/>
              <a:t>Error Message:</a:t>
            </a:r>
            <a:r>
              <a:rPr lang="en-US" b="0" dirty="0">
                <a:solidFill>
                  <a:schemeClr val="tx2"/>
                </a:solidFill>
                <a:latin typeface="Lucida Sans Typewriter" panose="020B0509030504030204" pitchFamily="49" charset="0"/>
              </a:rPr>
              <a:t> </a:t>
            </a:r>
            <a:r>
              <a:rPr lang="en-US" b="0" dirty="0"/>
              <a:t>None</a:t>
            </a:r>
          </a:p>
          <a:p>
            <a:r>
              <a:rPr lang="en-US" dirty="0"/>
              <a:t>Issue:</a:t>
            </a:r>
            <a:r>
              <a:rPr lang="en-US" b="0" dirty="0"/>
              <a:t> The dataset just doesn’t look right!</a:t>
            </a:r>
          </a:p>
          <a:p>
            <a:r>
              <a:rPr lang="en-US" dirty="0"/>
              <a:t>Check:</a:t>
            </a:r>
            <a:r>
              <a:rPr lang="en-US" b="0" dirty="0"/>
              <a:t>	Is your spreadsheet set up right?</a:t>
            </a:r>
          </a:p>
          <a:p>
            <a:pPr marL="1485900" lvl="2" indent="-342900">
              <a:buFont typeface="Arial" panose="020B0604020202020204" pitchFamily="34" charset="0"/>
              <a:buChar char="•"/>
            </a:pPr>
            <a:r>
              <a:rPr lang="en-US" b="0" dirty="0"/>
              <a:t>no merged cells</a:t>
            </a:r>
          </a:p>
          <a:p>
            <a:pPr marL="1485900" lvl="2" indent="-342900">
              <a:buFont typeface="Arial" panose="020B0604020202020204" pitchFamily="34" charset="0"/>
              <a:buChar char="•"/>
            </a:pPr>
            <a:r>
              <a:rPr lang="en-US" b="0" dirty="0"/>
              <a:t>no extra rows (i.e. first row are variable names, data begins on second row) or blank rows</a:t>
            </a:r>
          </a:p>
          <a:p>
            <a:pPr marL="1485900" lvl="2" indent="-342900">
              <a:buFont typeface="Arial" panose="020B0604020202020204" pitchFamily="34" charset="0"/>
              <a:buChar char="•"/>
            </a:pPr>
            <a:r>
              <a:rPr lang="en-US" b="0" dirty="0"/>
              <a:t>no spaces or punctuation in variable names (may or may not cause issues, depending on specific circumstances)</a:t>
            </a:r>
          </a:p>
          <a:p>
            <a:pPr marL="1485900" lvl="2" indent="-342900">
              <a:buFont typeface="Arial" panose="020B0604020202020204" pitchFamily="34" charset="0"/>
              <a:buChar char="•"/>
            </a:pPr>
            <a:r>
              <a:rPr lang="en-US" b="0" dirty="0"/>
              <a:t>Excel can be finicky, and “activate” empty cells in extra rows and/or columns. Do you see columns “X.1”, “X.2”?</a:t>
            </a:r>
          </a:p>
          <a:p>
            <a:pPr marL="1485900" lvl="2" indent="-342900">
              <a:buFont typeface="Arial" panose="020B0604020202020204" pitchFamily="34" charset="0"/>
              <a:buChar char="•"/>
            </a:pPr>
            <a:r>
              <a:rPr lang="en-US" b="0" dirty="0"/>
              <a:t>if you don’t have headers (column names) in your dataset, you need to </a:t>
            </a:r>
            <a:r>
              <a:rPr lang="en-US" dirty="0"/>
              <a:t>change the </a:t>
            </a:r>
            <a:r>
              <a:rPr lang="en-US" dirty="0">
                <a:solidFill>
                  <a:schemeClr val="tx2"/>
                </a:solidFill>
                <a:latin typeface="Lucida Sans Typewriter" panose="020B0509030504030204" pitchFamily="49" charset="0"/>
              </a:rPr>
              <a:t>header</a:t>
            </a:r>
            <a:r>
              <a:rPr lang="en-US" dirty="0"/>
              <a:t> argument from </a:t>
            </a:r>
            <a:r>
              <a:rPr lang="en-US" dirty="0">
                <a:solidFill>
                  <a:srgbClr val="C00000"/>
                </a:solidFill>
                <a:latin typeface="Lucida Sans Typewriter" panose="020B0509030504030204" pitchFamily="49" charset="0"/>
              </a:rPr>
              <a:t>TRUE</a:t>
            </a:r>
            <a:r>
              <a:rPr lang="en-US" dirty="0">
                <a:solidFill>
                  <a:srgbClr val="C00000"/>
                </a:solidFill>
              </a:rPr>
              <a:t> </a:t>
            </a:r>
            <a:r>
              <a:rPr lang="en-US" dirty="0"/>
              <a:t>(default) to </a:t>
            </a:r>
            <a:r>
              <a:rPr lang="en-US" dirty="0">
                <a:solidFill>
                  <a:srgbClr val="C00000"/>
                </a:solidFill>
                <a:latin typeface="Lucida Sans Typewriter" panose="020B0509030504030204" pitchFamily="49" charset="0"/>
              </a:rPr>
              <a:t>FALSE</a:t>
            </a:r>
            <a:endParaRPr lang="en-US" b="0" dirty="0">
              <a:solidFill>
                <a:srgbClr val="C00000"/>
              </a:solidFill>
              <a:latin typeface="Lucida Sans Typewriter" panose="020B0509030504030204" pitchFamily="49" charset="0"/>
            </a:endParaRPr>
          </a:p>
          <a:p>
            <a:pPr algn="ctr"/>
            <a:r>
              <a:rPr lang="en-US" sz="1700" b="0" dirty="0" err="1">
                <a:solidFill>
                  <a:srgbClr val="C00000"/>
                </a:solidFill>
                <a:latin typeface="Lucida Sans Typewriter" panose="020B0509030504030204" pitchFamily="49" charset="0"/>
              </a:rPr>
              <a:t>mydata</a:t>
            </a:r>
            <a:r>
              <a:rPr lang="en-US" sz="1700" b="0" dirty="0">
                <a:solidFill>
                  <a:srgbClr val="C00000"/>
                </a:solidFill>
                <a:latin typeface="Lucida Sans Typewriter" panose="020B0509030504030204" pitchFamily="49" charset="0"/>
              </a:rPr>
              <a:t>&lt;-</a:t>
            </a:r>
            <a:r>
              <a:rPr lang="en-US" sz="1700" b="0" dirty="0" err="1">
                <a:solidFill>
                  <a:srgbClr val="C00000"/>
                </a:solidFill>
                <a:latin typeface="Lucida Sans Typewriter" panose="020B0509030504030204" pitchFamily="49" charset="0"/>
              </a:rPr>
              <a:t>read.delim</a:t>
            </a:r>
            <a:r>
              <a:rPr lang="en-US" sz="1700" b="0" dirty="0">
                <a:solidFill>
                  <a:srgbClr val="C00000"/>
                </a:solidFill>
                <a:latin typeface="Lucida Sans Typewriter" panose="020B0509030504030204" pitchFamily="49" charset="0"/>
              </a:rPr>
              <a:t>(“filename.txt”, header=FALSE)</a:t>
            </a:r>
            <a:endParaRPr lang="en-US" sz="17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471810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761682"/>
          </a:xfrm>
        </p:spPr>
        <p:txBody>
          <a:bodyPr>
            <a:normAutofit/>
          </a:bodyPr>
          <a:lstStyle/>
          <a:p>
            <a:r>
              <a:rPr lang="en-CA" dirty="0">
                <a:solidFill>
                  <a:srgbClr val="C00000"/>
                </a:solidFill>
              </a:rPr>
              <a:t>Data frames: </a:t>
            </a:r>
            <a:r>
              <a:rPr lang="en-CA" sz="3000" dirty="0">
                <a:solidFill>
                  <a:srgbClr val="C00000"/>
                </a:solidFill>
              </a:rPr>
              <a:t>basics</a:t>
            </a:r>
          </a:p>
        </p:txBody>
      </p:sp>
      <p:sp>
        <p:nvSpPr>
          <p:cNvPr id="3" name="Content Placeholder 2"/>
          <p:cNvSpPr>
            <a:spLocks noGrp="1"/>
          </p:cNvSpPr>
          <p:nvPr>
            <p:ph idx="1"/>
          </p:nvPr>
        </p:nvSpPr>
        <p:spPr>
          <a:xfrm>
            <a:off x="457200" y="1143000"/>
            <a:ext cx="7620000" cy="5562600"/>
          </a:xfrm>
        </p:spPr>
        <p:txBody>
          <a:bodyPr>
            <a:normAutofit/>
          </a:bodyPr>
          <a:lstStyle/>
          <a:p>
            <a:pPr marL="342900" indent="-342900">
              <a:buFont typeface="Wingdings" pitchFamily="2" charset="2"/>
              <a:buChar char="q"/>
            </a:pPr>
            <a:r>
              <a:rPr lang="en-US" b="0" dirty="0"/>
              <a:t>To look at a data frame:</a:t>
            </a:r>
          </a:p>
          <a:p>
            <a:pPr marL="800100" lvl="1" indent="-342900">
              <a:buClr>
                <a:schemeClr val="tx1"/>
              </a:buClr>
            </a:pPr>
            <a:r>
              <a:rPr lang="en-US" b="0" dirty="0">
                <a:solidFill>
                  <a:schemeClr val="tx2"/>
                </a:solidFill>
                <a:latin typeface="Lucida Sans Typewriter" panose="020B0509030504030204" pitchFamily="49" charset="0"/>
              </a:rPr>
              <a:t>View() </a:t>
            </a:r>
            <a:r>
              <a:rPr lang="en-US" dirty="0"/>
              <a:t>spreadsheet of data frame in new tab</a:t>
            </a:r>
            <a:endParaRPr lang="en-US" b="0"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str</a:t>
            </a:r>
            <a:r>
              <a:rPr lang="en-US" dirty="0">
                <a:solidFill>
                  <a:srgbClr val="C00000"/>
                </a:solidFill>
                <a:latin typeface="Lucida Sans Typewriter" panose="020B0509030504030204" pitchFamily="49" charset="0"/>
              </a:rPr>
              <a:t>() </a:t>
            </a:r>
            <a:r>
              <a:rPr lang="en-US" dirty="0"/>
              <a:t>structure of each variable</a:t>
            </a:r>
            <a:endParaRPr lang="en-US" dirty="0">
              <a:solidFill>
                <a:schemeClr val="tx2"/>
              </a:solidFill>
              <a:latin typeface="Lucida Sans Typewriter" panose="020B0509030504030204" pitchFamily="49" charset="0"/>
            </a:endParaRPr>
          </a:p>
          <a:p>
            <a:pPr marL="800100" lvl="1" indent="-342900">
              <a:buClr>
                <a:schemeClr val="tx1"/>
              </a:buClr>
            </a:pPr>
            <a:r>
              <a:rPr lang="en-US" dirty="0">
                <a:solidFill>
                  <a:schemeClr val="tx2"/>
                </a:solidFill>
                <a:latin typeface="Lucida Sans Typewriter" panose="020B0509030504030204" pitchFamily="49" charset="0"/>
              </a:rPr>
              <a:t>summary() </a:t>
            </a:r>
            <a:r>
              <a:rPr lang="en-US" dirty="0"/>
              <a:t>summary of each variable</a:t>
            </a:r>
            <a:endParaRPr lang="en-US" dirty="0">
              <a:solidFill>
                <a:schemeClr val="tx2"/>
              </a:solidFill>
              <a:latin typeface="Lucida Sans Typewriter" panose="020B0509030504030204" pitchFamily="49" charset="0"/>
            </a:endParaRPr>
          </a:p>
          <a:p>
            <a:pPr marL="800100" lvl="1" indent="-342900">
              <a:buClr>
                <a:schemeClr val="tx1"/>
              </a:buClr>
            </a:pPr>
            <a:r>
              <a:rPr lang="en-US" b="0" dirty="0">
                <a:solidFill>
                  <a:srgbClr val="C00000"/>
                </a:solidFill>
                <a:latin typeface="Lucida Sans Typewriter" panose="020B0509030504030204" pitchFamily="49" charset="0"/>
              </a:rPr>
              <a:t>dim()</a:t>
            </a:r>
            <a:r>
              <a:rPr lang="en-US" b="0" dirty="0">
                <a:solidFill>
                  <a:schemeClr val="tx2"/>
                </a:solidFill>
                <a:latin typeface="Lucida Sans Typewriter" panose="020B0509030504030204" pitchFamily="49" charset="0"/>
              </a:rPr>
              <a:t> </a:t>
            </a:r>
            <a:r>
              <a:rPr lang="en-US" b="0" dirty="0"/>
              <a:t>dimensions (rows, columns)</a:t>
            </a:r>
          </a:p>
          <a:p>
            <a:pPr marL="800100" lvl="1" indent="-342900">
              <a:buClr>
                <a:schemeClr val="tx1"/>
              </a:buClr>
            </a:pPr>
            <a:r>
              <a:rPr lang="en-US" dirty="0">
                <a:solidFill>
                  <a:srgbClr val="C00000"/>
                </a:solidFill>
                <a:latin typeface="Lucida Sans Typewriter" panose="020B0509030504030204" pitchFamily="49" charset="0"/>
              </a:rPr>
              <a:t>head()</a:t>
            </a:r>
            <a:r>
              <a:rPr lang="en-US" dirty="0">
                <a:solidFill>
                  <a:schemeClr val="tx2"/>
                </a:solidFill>
                <a:latin typeface="Lucida Sans Typewriter" panose="020B0509030504030204" pitchFamily="49" charset="0"/>
              </a:rPr>
              <a:t> </a:t>
            </a:r>
            <a:r>
              <a:rPr lang="en-US" dirty="0"/>
              <a:t>output the first six rows</a:t>
            </a:r>
            <a:endParaRPr lang="en-US" b="0" dirty="0"/>
          </a:p>
          <a:p>
            <a:pPr marL="342900" indent="-342900">
              <a:buFont typeface="Wingdings" pitchFamily="2" charset="2"/>
              <a:buChar char="q"/>
            </a:pPr>
            <a:endParaRPr lang="en-US" b="0" dirty="0"/>
          </a:p>
          <a:p>
            <a:pPr marL="342900" indent="-342900">
              <a:buFont typeface="Wingdings" pitchFamily="2" charset="2"/>
              <a:buChar char="q"/>
            </a:pPr>
            <a:r>
              <a:rPr lang="en-US" b="0" dirty="0"/>
              <a:t>Columns have unique names – these are variable names</a:t>
            </a:r>
          </a:p>
          <a:p>
            <a:pPr marL="800100" lvl="1" indent="-342900">
              <a:buClr>
                <a:schemeClr val="tx1"/>
              </a:buClr>
            </a:pPr>
            <a:r>
              <a:rPr lang="en-US" dirty="0">
                <a:solidFill>
                  <a:srgbClr val="C00000"/>
                </a:solidFill>
                <a:latin typeface="Lucida Sans Typewriter" panose="020B0509030504030204" pitchFamily="49" charset="0"/>
              </a:rPr>
              <a:t>names()</a:t>
            </a:r>
            <a:r>
              <a:rPr lang="en-US" dirty="0">
                <a:solidFill>
                  <a:schemeClr val="tx2"/>
                </a:solidFill>
                <a:latin typeface="Lucida Sans Typewriter" panose="020B0509030504030204" pitchFamily="49" charset="0"/>
              </a:rPr>
              <a:t> </a:t>
            </a:r>
            <a:r>
              <a:rPr lang="en-US" dirty="0"/>
              <a:t>gives you variable (column) names</a:t>
            </a:r>
          </a:p>
        </p:txBody>
      </p:sp>
    </p:spTree>
    <p:extLst>
      <p:ext uri="{BB962C8B-B14F-4D97-AF65-F5344CB8AC3E}">
        <p14:creationId xmlns:p14="http://schemas.microsoft.com/office/powerpoint/2010/main" val="1426598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pPr marL="457200" indent="-457200">
              <a:buAutoNum type="alphaUcParenBoth"/>
            </a:pPr>
            <a:r>
              <a:rPr lang="en-CA" dirty="0"/>
              <a:t>Ensure you have:</a:t>
            </a:r>
            <a:endParaRPr lang="en-CA" dirty="0">
              <a:solidFill>
                <a:srgbClr val="00B050"/>
              </a:solidFill>
              <a:latin typeface="Lucida Sans Typewriter" panose="020B0509030504030204" pitchFamily="49" charset="0"/>
            </a:endParaRPr>
          </a:p>
          <a:p>
            <a:pPr marL="914400" lvl="1" indent="-457200">
              <a:buFont typeface="Arial" panose="020B0604020202020204" pitchFamily="34" charset="0"/>
              <a:buChar char="•"/>
            </a:pPr>
            <a:r>
              <a:rPr lang="en-CA" dirty="0"/>
              <a:t>a new .R script</a:t>
            </a:r>
          </a:p>
          <a:p>
            <a:pPr marL="914400" lvl="1" indent="-457200">
              <a:buFont typeface="Arial" panose="020B0604020202020204" pitchFamily="34" charset="0"/>
              <a:buChar char="•"/>
            </a:pPr>
            <a:r>
              <a:rPr lang="en-CA" dirty="0"/>
              <a:t>your working directory set under a “Set Working Directory” section</a:t>
            </a:r>
          </a:p>
          <a:p>
            <a:pPr marL="914400" lvl="1" indent="-457200">
              <a:buFont typeface="Arial" panose="020B0604020202020204" pitchFamily="34" charset="0"/>
              <a:buChar char="•"/>
            </a:pPr>
            <a:r>
              <a:rPr lang="en-CA" dirty="0"/>
              <a:t>your .txt data file imported into R</a:t>
            </a:r>
          </a:p>
          <a:p>
            <a:pPr lvl="1" indent="0">
              <a:buNone/>
            </a:pPr>
            <a:endParaRPr lang="en-CA" dirty="0"/>
          </a:p>
          <a:p>
            <a:pPr marL="457200" indent="-457200">
              <a:buAutoNum type="alphaUcParenBoth"/>
            </a:pPr>
            <a:r>
              <a:rPr lang="en-CA" dirty="0"/>
              <a:t>Confirm that your data was imported correctly</a:t>
            </a:r>
          </a:p>
          <a:p>
            <a:pPr marL="914400" lvl="1" indent="-457200">
              <a:buFont typeface="Arial" panose="020B0604020202020204" pitchFamily="34" charset="0"/>
              <a:buChar char="•"/>
            </a:pPr>
            <a:r>
              <a:rPr lang="en-CA" dirty="0"/>
              <a:t>Correct number and names of variables (columns)?</a:t>
            </a:r>
          </a:p>
          <a:p>
            <a:pPr marL="914400" lvl="1" indent="-457200">
              <a:buFont typeface="Arial" panose="020B0604020202020204" pitchFamily="34" charset="0"/>
              <a:buChar char="•"/>
            </a:pPr>
            <a:r>
              <a:rPr lang="en-CA" dirty="0"/>
              <a:t>Correct number of observations (rows)?</a:t>
            </a:r>
          </a:p>
          <a:p>
            <a:pPr marL="914400" lvl="1" indent="-457200">
              <a:buFont typeface="Arial" panose="020B0604020202020204" pitchFamily="34" charset="0"/>
              <a:buChar char="•"/>
            </a:pPr>
            <a:endParaRPr lang="en-CA" dirty="0"/>
          </a:p>
          <a:p>
            <a:pPr marL="457200" indent="-457200">
              <a:buAutoNum type="alphaUcParenBoth"/>
            </a:pPr>
            <a:r>
              <a:rPr lang="en-CA" dirty="0"/>
              <a:t>Check for obvious data entry errors</a:t>
            </a:r>
          </a:p>
          <a:p>
            <a:pPr marL="914400" lvl="1" indent="-457200">
              <a:buFont typeface="Arial" panose="020B0604020202020204" pitchFamily="34" charset="0"/>
              <a:buChar char="•"/>
            </a:pPr>
            <a:r>
              <a:rPr lang="en-CA" dirty="0"/>
              <a:t>Does the data mode of each variable make sense?</a:t>
            </a:r>
          </a:p>
          <a:p>
            <a:pPr marL="914400" lvl="1" indent="-457200">
              <a:buFont typeface="Arial" panose="020B0604020202020204" pitchFamily="34" charset="0"/>
              <a:buChar char="•"/>
            </a:pPr>
            <a:r>
              <a:rPr lang="en-CA" dirty="0"/>
              <a:t>Do the summary statistics of each variable make sense?</a:t>
            </a:r>
          </a:p>
          <a:p>
            <a:pPr lvl="1" indent="0">
              <a:buNone/>
            </a:pPr>
            <a:endParaRPr lang="en-CA" dirty="0">
              <a:solidFill>
                <a:schemeClr val="tx2"/>
              </a:solidFill>
              <a:latin typeface="Lucida Sans Typewriter" panose="020B0509030504030204" pitchFamily="49" charset="0"/>
            </a:endParaRPr>
          </a:p>
          <a:p>
            <a:pPr lvl="1" indent="0">
              <a:buNone/>
            </a:pPr>
            <a:r>
              <a:rPr lang="en-CA" dirty="0">
                <a:solidFill>
                  <a:srgbClr val="C00000"/>
                </a:solidFill>
                <a:latin typeface="Lucida Sans Typewriter" panose="020B0509030504030204" pitchFamily="49" charset="0"/>
              </a:rPr>
              <a:t>View(</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a:t>
            </a:r>
            <a:r>
              <a:rPr lang="en-CA" dirty="0" err="1">
                <a:solidFill>
                  <a:srgbClr val="C00000"/>
                </a:solidFill>
                <a:latin typeface="Lucida Sans Typewriter" panose="020B0509030504030204" pitchFamily="49" charset="0"/>
              </a:rPr>
              <a:t>str</a:t>
            </a:r>
            <a:r>
              <a:rPr lang="en-CA" dirty="0">
                <a:solidFill>
                  <a:srgbClr val="C00000"/>
                </a:solidFill>
                <a:latin typeface="Lucida Sans Typewriter" panose="020B0509030504030204" pitchFamily="49" charset="0"/>
              </a:rPr>
              <a:t>(</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summary(</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a:t>
            </a:r>
          </a:p>
          <a:p>
            <a:pPr lvl="1" indent="0">
              <a:buNone/>
            </a:pPr>
            <a:r>
              <a:rPr lang="en-CA" dirty="0">
                <a:solidFill>
                  <a:srgbClr val="C00000"/>
                </a:solidFill>
                <a:latin typeface="Lucida Sans Typewriter" panose="020B0509030504030204" pitchFamily="49" charset="0"/>
              </a:rPr>
              <a:t>dim(</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head(</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  names(</a:t>
            </a:r>
            <a:r>
              <a:rPr lang="en-CA" dirty="0" err="1">
                <a:solidFill>
                  <a:srgbClr val="C00000"/>
                </a:solidFill>
                <a:latin typeface="Lucida Sans Typewriter" panose="020B0509030504030204" pitchFamily="49" charset="0"/>
              </a:rPr>
              <a:t>mydata</a:t>
            </a:r>
            <a:r>
              <a:rPr lang="en-CA" dirty="0">
                <a:solidFill>
                  <a:srgbClr val="C00000"/>
                </a:solidFill>
                <a:latin typeface="Lucida Sans Typewriter" panose="020B0509030504030204" pitchFamily="49" charset="0"/>
              </a:rPr>
              <a:t>)</a:t>
            </a:r>
          </a:p>
          <a:p>
            <a:pPr lvl="1" indent="0">
              <a:buNone/>
            </a:pPr>
            <a:endParaRPr lang="en-CA" dirty="0"/>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1.5</a:t>
            </a:r>
          </a:p>
        </p:txBody>
      </p:sp>
    </p:spTree>
    <p:extLst>
      <p:ext uri="{BB962C8B-B14F-4D97-AF65-F5344CB8AC3E}">
        <p14:creationId xmlns:p14="http://schemas.microsoft.com/office/powerpoint/2010/main" val="719054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Common data issues</a:t>
            </a:r>
          </a:p>
        </p:txBody>
      </p:sp>
      <p:sp>
        <p:nvSpPr>
          <p:cNvPr id="5" name="Content Placeholder 2"/>
          <p:cNvSpPr>
            <a:spLocks noGrp="1"/>
          </p:cNvSpPr>
          <p:nvPr>
            <p:ph idx="1"/>
          </p:nvPr>
        </p:nvSpPr>
        <p:spPr>
          <a:xfrm>
            <a:off x="457200" y="1295400"/>
            <a:ext cx="7620000" cy="5257800"/>
          </a:xfrm>
        </p:spPr>
        <p:txBody>
          <a:bodyPr>
            <a:normAutofit/>
          </a:bodyPr>
          <a:lstStyle/>
          <a:p>
            <a:r>
              <a:rPr lang="en-US" dirty="0"/>
              <a:t>Problem: </a:t>
            </a:r>
            <a:r>
              <a:rPr lang="en-US" b="0" dirty="0"/>
              <a:t>My numeric values aren’t numeric</a:t>
            </a:r>
          </a:p>
          <a:p>
            <a:endParaRPr lang="en-US" dirty="0"/>
          </a:p>
          <a:p>
            <a:pPr marL="342900" indent="-342900">
              <a:buFontTx/>
              <a:buChar char="-"/>
            </a:pPr>
            <a:endParaRPr lang="en-US" b="0" dirty="0"/>
          </a:p>
          <a:p>
            <a:endParaRPr lang="en-US" dirty="0"/>
          </a:p>
          <a:p>
            <a:r>
              <a:rPr lang="en-US" dirty="0"/>
              <a:t>Explanation: </a:t>
            </a:r>
            <a:r>
              <a:rPr lang="en-US" b="0" dirty="0"/>
              <a:t>Somewhere in the column (vector), there is a value that is being recognized as a character; likely due to a space following a number, or a non numeric entry (i.e. “approx. 4”)</a:t>
            </a:r>
          </a:p>
          <a:p>
            <a:r>
              <a:rPr lang="en-US" dirty="0"/>
              <a:t>Solutions:</a:t>
            </a:r>
            <a:r>
              <a:rPr lang="en-US" b="0" dirty="0"/>
              <a:t> </a:t>
            </a:r>
          </a:p>
          <a:p>
            <a:pPr marL="342900" indent="-342900">
              <a:buFont typeface="Arial" panose="020B0604020202020204" pitchFamily="34" charset="0"/>
              <a:buChar char="•"/>
            </a:pPr>
            <a:r>
              <a:rPr lang="en-US" b="0" dirty="0"/>
              <a:t>Find and remove white spaces:</a:t>
            </a:r>
          </a:p>
          <a:p>
            <a:pPr algn="ctr"/>
            <a:r>
              <a:rPr lang="en-US" sz="1800" b="0" dirty="0" err="1">
                <a:solidFill>
                  <a:srgbClr val="C00000"/>
                </a:solidFill>
                <a:latin typeface="Lucida Sans Typewriter" panose="020B0509030504030204" pitchFamily="49" charset="0"/>
              </a:rPr>
              <a:t>data$values</a:t>
            </a:r>
            <a:r>
              <a:rPr lang="en-US" sz="1800" b="0" dirty="0">
                <a:solidFill>
                  <a:srgbClr val="C00000"/>
                </a:solidFill>
                <a:latin typeface="Lucida Sans Typewriter" panose="020B0509030504030204" pitchFamily="49" charset="0"/>
              </a:rPr>
              <a:t>&lt;-</a:t>
            </a:r>
            <a:r>
              <a:rPr lang="en-US" sz="1800" b="0" dirty="0" err="1">
                <a:solidFill>
                  <a:srgbClr val="C00000"/>
                </a:solidFill>
                <a:latin typeface="Lucida Sans Typewriter" panose="020B0509030504030204" pitchFamily="49" charset="0"/>
              </a:rPr>
              <a:t>as.numeric</a:t>
            </a:r>
            <a:r>
              <a:rPr lang="en-US" sz="1800" b="0" dirty="0">
                <a:solidFill>
                  <a:srgbClr val="C00000"/>
                </a:solidFill>
                <a:latin typeface="Lucida Sans Typewriter" panose="020B0509030504030204" pitchFamily="49" charset="0"/>
              </a:rPr>
              <a:t>(</a:t>
            </a:r>
            <a:r>
              <a:rPr lang="en-US" sz="1800" b="0" dirty="0" err="1">
                <a:solidFill>
                  <a:srgbClr val="C00000"/>
                </a:solidFill>
                <a:latin typeface="Lucida Sans Typewriter" panose="020B0509030504030204" pitchFamily="49" charset="0"/>
              </a:rPr>
              <a:t>gsub</a:t>
            </a:r>
            <a:r>
              <a:rPr lang="en-US" sz="1800" b="0" dirty="0">
                <a:solidFill>
                  <a:srgbClr val="C00000"/>
                </a:solidFill>
                <a:latin typeface="Lucida Sans Typewriter" panose="020B0509030504030204" pitchFamily="49" charset="0"/>
              </a:rPr>
              <a:t>(“ ”, “”,</a:t>
            </a:r>
            <a:r>
              <a:rPr lang="en-US" sz="1800" b="0" dirty="0" err="1">
                <a:solidFill>
                  <a:srgbClr val="C00000"/>
                </a:solidFill>
                <a:latin typeface="Lucida Sans Typewriter" panose="020B0509030504030204" pitchFamily="49" charset="0"/>
              </a:rPr>
              <a:t>data$values</a:t>
            </a:r>
            <a:r>
              <a:rPr lang="en-US" sz="1800" b="0" dirty="0">
                <a:solidFill>
                  <a:srgbClr val="C00000"/>
                </a:solidFill>
                <a:latin typeface="Lucida Sans Typewriter" panose="020B0509030504030204" pitchFamily="49" charset="0"/>
              </a:rPr>
              <a:t>))</a:t>
            </a:r>
            <a:endParaRPr lang="en-US" sz="1800" b="0" dirty="0">
              <a:solidFill>
                <a:srgbClr val="C00000"/>
              </a:solidFill>
            </a:endParaRPr>
          </a:p>
          <a:p>
            <a:pPr marL="342900" indent="-342900">
              <a:buFont typeface="Arial" panose="020B0604020202020204" pitchFamily="34" charset="0"/>
              <a:buChar char="•"/>
            </a:pPr>
            <a:r>
              <a:rPr lang="en-US" b="0" dirty="0"/>
              <a:t>Check for non-numeric entries:</a:t>
            </a:r>
          </a:p>
          <a:p>
            <a:pPr algn="ctr"/>
            <a:r>
              <a:rPr lang="en-US" sz="1800" b="0" dirty="0">
                <a:solidFill>
                  <a:srgbClr val="C00000"/>
                </a:solidFill>
                <a:latin typeface="Lucida Sans Typewriter" panose="020B0509030504030204" pitchFamily="49" charset="0"/>
              </a:rPr>
              <a:t>unique(</a:t>
            </a:r>
            <a:r>
              <a:rPr lang="en-US" sz="1800" b="0" dirty="0" err="1">
                <a:solidFill>
                  <a:srgbClr val="C00000"/>
                </a:solidFill>
                <a:latin typeface="Lucida Sans Typewriter" panose="020B0509030504030204" pitchFamily="49" charset="0"/>
              </a:rPr>
              <a:t>data$values</a:t>
            </a:r>
            <a:r>
              <a:rPr lang="en-US" sz="1800" b="0" dirty="0">
                <a:solidFill>
                  <a:srgbClr val="C00000"/>
                </a:solidFill>
                <a:latin typeface="Lucida Sans Typewriter" panose="020B0509030504030204" pitchFamily="49" charset="0"/>
              </a:rPr>
              <a:t>)</a:t>
            </a:r>
          </a:p>
        </p:txBody>
      </p:sp>
      <p:pic>
        <p:nvPicPr>
          <p:cNvPr id="3" name="Picture 2"/>
          <p:cNvPicPr>
            <a:picLocks noChangeAspect="1"/>
          </p:cNvPicPr>
          <p:nvPr/>
        </p:nvPicPr>
        <p:blipFill>
          <a:blip r:embed="rId3"/>
          <a:stretch>
            <a:fillRect/>
          </a:stretch>
        </p:blipFill>
        <p:spPr>
          <a:xfrm>
            <a:off x="990600" y="1905000"/>
            <a:ext cx="7162800" cy="682171"/>
          </a:xfrm>
          <a:prstGeom prst="rect">
            <a:avLst/>
          </a:prstGeom>
          <a:ln>
            <a:solidFill>
              <a:schemeClr val="tx1"/>
            </a:solidFill>
          </a:ln>
        </p:spPr>
      </p:pic>
    </p:spTree>
    <p:extLst>
      <p:ext uri="{BB962C8B-B14F-4D97-AF65-F5344CB8AC3E}">
        <p14:creationId xmlns:p14="http://schemas.microsoft.com/office/powerpoint/2010/main" val="23262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fontScale="92500"/>
          </a:bodyPr>
          <a:lstStyle/>
          <a:p>
            <a:pPr algn="ctr"/>
            <a:r>
              <a:rPr lang="en-CA" dirty="0"/>
              <a:t>Dynamic Documents (R Markdown)</a:t>
            </a:r>
          </a:p>
        </p:txBody>
      </p:sp>
      <p:pic>
        <p:nvPicPr>
          <p:cNvPr id="9" name="Picture 8"/>
          <p:cNvPicPr>
            <a:picLocks noChangeAspect="1"/>
          </p:cNvPicPr>
          <p:nvPr/>
        </p:nvPicPr>
        <p:blipFill>
          <a:blip r:embed="rId3"/>
          <a:stretch>
            <a:fillRect/>
          </a:stretch>
        </p:blipFill>
        <p:spPr>
          <a:xfrm>
            <a:off x="152400" y="1600200"/>
            <a:ext cx="4696691" cy="2743200"/>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2843838" y="4133850"/>
            <a:ext cx="6071562" cy="2647950"/>
          </a:xfrm>
          <a:prstGeom prst="rect">
            <a:avLst/>
          </a:prstGeom>
          <a:ln>
            <a:solidFill>
              <a:schemeClr val="tx1"/>
            </a:solidFill>
          </a:ln>
        </p:spPr>
      </p:pic>
      <p:sp>
        <p:nvSpPr>
          <p:cNvPr id="12" name="Arrow: Bent 11"/>
          <p:cNvSpPr/>
          <p:nvPr/>
        </p:nvSpPr>
        <p:spPr>
          <a:xfrm rot="5400000">
            <a:off x="5257869" y="2584704"/>
            <a:ext cx="1627632" cy="1737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501" y="1557407"/>
            <a:ext cx="6808998" cy="5152886"/>
          </a:xfrm>
          <a:prstGeom prst="rect">
            <a:avLst/>
          </a:prstGeom>
        </p:spPr>
      </p:pic>
    </p:spTree>
    <p:extLst>
      <p:ext uri="{BB962C8B-B14F-4D97-AF65-F5344CB8AC3E}">
        <p14:creationId xmlns:p14="http://schemas.microsoft.com/office/powerpoint/2010/main" val="2473871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02321" cy="990282"/>
          </a:xfrm>
        </p:spPr>
        <p:txBody>
          <a:bodyPr>
            <a:normAutofit/>
          </a:bodyPr>
          <a:lstStyle/>
          <a:p>
            <a:r>
              <a:rPr lang="en-CA" dirty="0">
                <a:solidFill>
                  <a:srgbClr val="C00000"/>
                </a:solidFill>
              </a:rPr>
              <a:t>Common data issues</a:t>
            </a:r>
          </a:p>
        </p:txBody>
      </p:sp>
      <p:sp>
        <p:nvSpPr>
          <p:cNvPr id="5" name="Content Placeholder 2"/>
          <p:cNvSpPr>
            <a:spLocks noGrp="1"/>
          </p:cNvSpPr>
          <p:nvPr>
            <p:ph idx="1"/>
          </p:nvPr>
        </p:nvSpPr>
        <p:spPr>
          <a:xfrm>
            <a:off x="457200" y="1295400"/>
            <a:ext cx="7772400" cy="5257800"/>
          </a:xfrm>
        </p:spPr>
        <p:txBody>
          <a:bodyPr>
            <a:normAutofit/>
          </a:bodyPr>
          <a:lstStyle/>
          <a:p>
            <a:r>
              <a:rPr lang="en-US" dirty="0"/>
              <a:t>Problem: </a:t>
            </a:r>
            <a:r>
              <a:rPr lang="en-US" b="0" dirty="0"/>
              <a:t>My factor levels are incorrect; there should be 2 levels</a:t>
            </a:r>
          </a:p>
          <a:p>
            <a:endParaRPr lang="en-US" dirty="0"/>
          </a:p>
          <a:p>
            <a:pPr marL="342900" indent="-342900">
              <a:buFontTx/>
              <a:buChar char="-"/>
            </a:pPr>
            <a:endParaRPr lang="en-US" b="0" dirty="0"/>
          </a:p>
          <a:p>
            <a:endParaRPr lang="en-US" dirty="0"/>
          </a:p>
          <a:p>
            <a:r>
              <a:rPr lang="en-US" dirty="0"/>
              <a:t>Explanation:</a:t>
            </a:r>
            <a:r>
              <a:rPr lang="en-US" b="0" dirty="0"/>
              <a:t> Most likely, either an entry is followed by a space (“male” vs “male ”), capitalization is inconsistent (“male” vs “Male”), or you have blank values (NAs), which act as a third level.</a:t>
            </a:r>
          </a:p>
          <a:p>
            <a:r>
              <a:rPr lang="en-US" dirty="0"/>
              <a:t>Solutions:</a:t>
            </a:r>
            <a:r>
              <a:rPr lang="en-US" b="0" dirty="0"/>
              <a:t> </a:t>
            </a:r>
          </a:p>
          <a:p>
            <a:pPr marL="342900" indent="-342900">
              <a:buFont typeface="Arial" panose="020B0604020202020204" pitchFamily="34" charset="0"/>
              <a:buChar char="•"/>
            </a:pPr>
            <a:r>
              <a:rPr lang="en-US" b="0" dirty="0"/>
              <a:t>Find and remove white spaces:</a:t>
            </a:r>
          </a:p>
          <a:p>
            <a:pPr algn="ct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&lt;-</a:t>
            </a:r>
            <a:r>
              <a:rPr lang="en-US" sz="1800" b="0" dirty="0" err="1">
                <a:solidFill>
                  <a:srgbClr val="C00000"/>
                </a:solidFill>
                <a:latin typeface="Lucida Sans Typewriter" panose="020B0509030504030204" pitchFamily="49" charset="0"/>
              </a:rPr>
              <a:t>as.numeric</a:t>
            </a:r>
            <a:r>
              <a:rPr lang="en-US" sz="1800" b="0" dirty="0">
                <a:solidFill>
                  <a:srgbClr val="C00000"/>
                </a:solidFill>
                <a:latin typeface="Lucida Sans Typewriter" panose="020B0509030504030204" pitchFamily="49" charset="0"/>
              </a:rPr>
              <a:t>(</a:t>
            </a:r>
            <a:r>
              <a:rPr lang="en-US" sz="1800" b="0" dirty="0" err="1">
                <a:solidFill>
                  <a:srgbClr val="C00000"/>
                </a:solidFill>
                <a:latin typeface="Lucida Sans Typewriter" panose="020B0509030504030204" pitchFamily="49" charset="0"/>
              </a:rPr>
              <a:t>gsub</a:t>
            </a:r>
            <a:r>
              <a:rPr lang="en-US" sz="1800" b="0" dirty="0">
                <a:solidFill>
                  <a:srgbClr val="C00000"/>
                </a:solidFill>
                <a:latin typeface="Lucida Sans Typewriter" panose="020B0509030504030204" pitchFamily="49" charset="0"/>
              </a:rPr>
              <a:t>(“ ”, “”,</a:t>
            </a: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a:t>
            </a:r>
            <a:endParaRPr lang="en-US" sz="1800" b="0" dirty="0">
              <a:solidFill>
                <a:srgbClr val="C00000"/>
              </a:solidFill>
            </a:endParaRPr>
          </a:p>
          <a:p>
            <a:pPr marL="342900" indent="-342900">
              <a:buFont typeface="Arial" panose="020B0604020202020204" pitchFamily="34" charset="0"/>
              <a:buChar char="•"/>
            </a:pPr>
            <a:r>
              <a:rPr lang="en-US" b="0" dirty="0"/>
              <a:t>Convert everything to lowercase:</a:t>
            </a:r>
          </a:p>
          <a:p>
            <a:pPr algn="ct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&lt;-</a:t>
            </a:r>
            <a:r>
              <a:rPr lang="en-US" sz="1800" b="0" dirty="0" err="1">
                <a:solidFill>
                  <a:srgbClr val="C00000"/>
                </a:solidFill>
                <a:latin typeface="Lucida Sans Typewriter" panose="020B0509030504030204" pitchFamily="49" charset="0"/>
              </a:rPr>
              <a:t>tolower</a:t>
            </a:r>
            <a:r>
              <a:rPr lang="en-US" sz="1800" b="0" dirty="0">
                <a:solidFill>
                  <a:srgbClr val="C00000"/>
                </a:solidFill>
                <a:latin typeface="Lucida Sans Typewriter" panose="020B0509030504030204" pitchFamily="49" charset="0"/>
              </a:rPr>
              <a:t>(</a:t>
            </a:r>
            <a:r>
              <a:rPr lang="en-US" sz="1800" b="0" dirty="0" err="1">
                <a:solidFill>
                  <a:srgbClr val="C00000"/>
                </a:solidFill>
                <a:latin typeface="Lucida Sans Typewriter" panose="020B0509030504030204" pitchFamily="49" charset="0"/>
              </a:rPr>
              <a:t>data$sex</a:t>
            </a:r>
            <a:r>
              <a:rPr lang="en-US" sz="1800" b="0" dirty="0">
                <a:solidFill>
                  <a:srgbClr val="C00000"/>
                </a:solidFill>
                <a:latin typeface="Lucida Sans Typewriter" panose="020B0509030504030204" pitchFamily="49" charset="0"/>
              </a:rPr>
              <a:t>)</a:t>
            </a:r>
            <a:endParaRPr lang="en-US" sz="1800" b="0" dirty="0">
              <a:solidFill>
                <a:srgbClr val="C00000"/>
              </a:solidFill>
            </a:endParaRPr>
          </a:p>
        </p:txBody>
      </p:sp>
      <p:pic>
        <p:nvPicPr>
          <p:cNvPr id="6" name="Picture 5"/>
          <p:cNvPicPr>
            <a:picLocks noChangeAspect="1"/>
          </p:cNvPicPr>
          <p:nvPr/>
        </p:nvPicPr>
        <p:blipFill>
          <a:blip r:embed="rId3"/>
          <a:stretch>
            <a:fillRect/>
          </a:stretch>
        </p:blipFill>
        <p:spPr>
          <a:xfrm>
            <a:off x="1409700" y="1905000"/>
            <a:ext cx="6324600" cy="715853"/>
          </a:xfrm>
          <a:prstGeom prst="rect">
            <a:avLst/>
          </a:prstGeom>
          <a:ln>
            <a:solidFill>
              <a:schemeClr val="tx1"/>
            </a:solidFill>
          </a:ln>
        </p:spPr>
      </p:pic>
    </p:spTree>
    <p:extLst>
      <p:ext uri="{BB962C8B-B14F-4D97-AF65-F5344CB8AC3E}">
        <p14:creationId xmlns:p14="http://schemas.microsoft.com/office/powerpoint/2010/main" val="4156368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3200400"/>
          </a:xfrm>
        </p:spPr>
        <p:txBody>
          <a:bodyPr>
            <a:normAutofit/>
          </a:bodyPr>
          <a:lstStyle/>
          <a:p>
            <a:pPr marL="342900" indent="-342900">
              <a:buFont typeface="Wingdings" pitchFamily="2" charset="2"/>
              <a:buChar char="q"/>
            </a:pPr>
            <a:r>
              <a:rPr lang="en-US" b="0" i="1" dirty="0"/>
              <a:t>Concept 1: </a:t>
            </a:r>
            <a:r>
              <a:rPr lang="en-US" b="0" dirty="0"/>
              <a:t>Each column of a data frame is a vector</a:t>
            </a:r>
          </a:p>
          <a:p>
            <a:pPr marL="342900" indent="-342900">
              <a:buFont typeface="Wingdings" pitchFamily="2" charset="2"/>
              <a:buChar char="q"/>
            </a:pPr>
            <a:r>
              <a:rPr lang="en-US" b="0" i="1" dirty="0"/>
              <a:t>Concept 2: </a:t>
            </a:r>
            <a:r>
              <a:rPr lang="en-US" b="0" dirty="0"/>
              <a:t> Data frames are two dimensional (row, column)</a:t>
            </a:r>
          </a:p>
        </p:txBody>
      </p:sp>
      <p:sp>
        <p:nvSpPr>
          <p:cNvPr id="6" name="Title 1"/>
          <p:cNvSpPr>
            <a:spLocks noGrp="1"/>
          </p:cNvSpPr>
          <p:nvPr>
            <p:ph type="title"/>
          </p:nvPr>
        </p:nvSpPr>
        <p:spPr>
          <a:xfrm>
            <a:off x="457200" y="152718"/>
            <a:ext cx="8229600" cy="761682"/>
          </a:xfrm>
        </p:spPr>
        <p:txBody>
          <a:bodyPr>
            <a:normAutofit/>
          </a:bodyPr>
          <a:lstStyle/>
          <a:p>
            <a:r>
              <a:rPr lang="en-CA" dirty="0">
                <a:solidFill>
                  <a:srgbClr val="C00000"/>
                </a:solidFill>
              </a:rPr>
              <a:t>Data frames: </a:t>
            </a:r>
            <a:r>
              <a:rPr lang="en-CA" sz="3000" dirty="0">
                <a:solidFill>
                  <a:srgbClr val="C00000"/>
                </a:solidFill>
              </a:rPr>
              <a:t>structure</a:t>
            </a:r>
          </a:p>
        </p:txBody>
      </p:sp>
    </p:spTree>
    <p:extLst>
      <p:ext uri="{BB962C8B-B14F-4D97-AF65-F5344CB8AC3E}">
        <p14:creationId xmlns:p14="http://schemas.microsoft.com/office/powerpoint/2010/main" val="135625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1. each column is a vector</a:t>
            </a:r>
          </a:p>
        </p:txBody>
      </p:sp>
      <p:sp>
        <p:nvSpPr>
          <p:cNvPr id="9" name="Content Placeholder 2"/>
          <p:cNvSpPr>
            <a:spLocks noGrp="1"/>
          </p:cNvSpPr>
          <p:nvPr>
            <p:ph idx="1"/>
          </p:nvPr>
        </p:nvSpPr>
        <p:spPr>
          <a:xfrm>
            <a:off x="457200" y="1143000"/>
            <a:ext cx="7620000" cy="5562600"/>
          </a:xfrm>
        </p:spPr>
        <p:txBody>
          <a:bodyPr>
            <a:normAutofit/>
          </a:bodyPr>
          <a:lstStyle/>
          <a:p>
            <a:pPr marL="342900" indent="-342900">
              <a:buClr>
                <a:schemeClr val="tx1"/>
              </a:buClr>
              <a:buFont typeface="Wingdings" panose="05000000000000000000" pitchFamily="2" charset="2"/>
              <a:buChar char="q"/>
            </a:pPr>
            <a:r>
              <a:rPr lang="en-US" b="0" dirty="0"/>
              <a:t>Each column is labelled as a variable and is denoted by </a:t>
            </a:r>
            <a:r>
              <a:rPr lang="en-US" b="0" dirty="0">
                <a:solidFill>
                  <a:srgbClr val="C00000"/>
                </a:solidFill>
                <a:latin typeface="Lucida Sans Typewriter" panose="020B0509030504030204" pitchFamily="49" charset="0"/>
              </a:rPr>
              <a:t>$</a:t>
            </a:r>
            <a:endParaRPr lang="en-US" dirty="0">
              <a:solidFill>
                <a:srgbClr val="C00000"/>
              </a:solidFill>
            </a:endParaRPr>
          </a:p>
          <a:p>
            <a:pPr marL="800100" lvl="1" indent="-342900">
              <a:buClr>
                <a:schemeClr val="tx1"/>
              </a:buClr>
            </a:pPr>
            <a:r>
              <a:rPr lang="en-US" dirty="0" err="1">
                <a:solidFill>
                  <a:srgbClr val="C00000"/>
                </a:solidFill>
                <a:latin typeface="Lucida Sans Typewriter" panose="020B0509030504030204" pitchFamily="49" charset="0"/>
              </a:rPr>
              <a:t>mydata$length</a:t>
            </a:r>
            <a:r>
              <a:rPr lang="en-US" dirty="0"/>
              <a:t> outputs the contents of the column called </a:t>
            </a:r>
            <a:r>
              <a:rPr lang="en-US" dirty="0">
                <a:solidFill>
                  <a:srgbClr val="C00000"/>
                </a:solidFill>
                <a:latin typeface="Lucida Sans Typewriter" panose="020B0509030504030204" pitchFamily="49" charset="0"/>
              </a:rPr>
              <a:t>length</a:t>
            </a:r>
            <a:r>
              <a:rPr lang="en-US" dirty="0"/>
              <a:t> in the data frame object </a:t>
            </a:r>
            <a:r>
              <a:rPr lang="en-US" dirty="0" err="1">
                <a:solidFill>
                  <a:srgbClr val="C00000"/>
                </a:solidFill>
                <a:latin typeface="Lucida Sans Typewriter" panose="020B0509030504030204" pitchFamily="49" charset="0"/>
              </a:rPr>
              <a:t>mydata</a:t>
            </a:r>
            <a:r>
              <a:rPr lang="en-US" dirty="0"/>
              <a:t> as a </a:t>
            </a:r>
            <a:r>
              <a:rPr lang="en-US" b="1" dirty="0"/>
              <a:t>vector</a:t>
            </a:r>
          </a:p>
          <a:p>
            <a:pPr marL="800100" lvl="1" indent="-342900">
              <a:buClr>
                <a:schemeClr val="tx1"/>
              </a:buClr>
            </a:pPr>
            <a:r>
              <a:rPr lang="en-US" dirty="0"/>
              <a:t>Indexing works the same way as any other vector; to see the 5</a:t>
            </a:r>
            <a:r>
              <a:rPr lang="en-US" baseline="30000" dirty="0"/>
              <a:t>th</a:t>
            </a:r>
            <a:r>
              <a:rPr lang="en-US" dirty="0"/>
              <a:t> element of the vector </a:t>
            </a:r>
            <a:r>
              <a:rPr lang="en-US" dirty="0" err="1">
                <a:solidFill>
                  <a:srgbClr val="C00000"/>
                </a:solidFill>
                <a:latin typeface="Lucida Sans Typewriter" panose="020B0509030504030204" pitchFamily="49" charset="0"/>
              </a:rPr>
              <a:t>mydata$length</a:t>
            </a:r>
            <a:r>
              <a:rPr lang="en-US" dirty="0"/>
              <a:t>, use</a:t>
            </a:r>
            <a:r>
              <a:rPr lang="en-US" dirty="0">
                <a:solidFill>
                  <a:schemeClr val="tx2"/>
                </a:solidFill>
                <a:latin typeface="Lucida Sans Typewriter" panose="020B0509030504030204" pitchFamily="49" charset="0"/>
              </a:rPr>
              <a:t> </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[5]</a:t>
            </a:r>
            <a:endParaRPr lang="en-US" b="1" dirty="0">
              <a:solidFill>
                <a:srgbClr val="C00000"/>
              </a:solidFill>
            </a:endParaRPr>
          </a:p>
        </p:txBody>
      </p:sp>
    </p:spTree>
    <p:extLst>
      <p:ext uri="{BB962C8B-B14F-4D97-AF65-F5344CB8AC3E}">
        <p14:creationId xmlns:p14="http://schemas.microsoft.com/office/powerpoint/2010/main" val="259803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1. each column is a vector</a:t>
            </a:r>
          </a:p>
        </p:txBody>
      </p:sp>
      <p:sp>
        <p:nvSpPr>
          <p:cNvPr id="9" name="Content Placeholder 2"/>
          <p:cNvSpPr>
            <a:spLocks noGrp="1"/>
          </p:cNvSpPr>
          <p:nvPr>
            <p:ph idx="1"/>
          </p:nvPr>
        </p:nvSpPr>
        <p:spPr>
          <a:xfrm>
            <a:off x="457200" y="1143000"/>
            <a:ext cx="7620000" cy="5562600"/>
          </a:xfrm>
        </p:spPr>
        <p:txBody>
          <a:bodyPr>
            <a:normAutofit/>
          </a:bodyPr>
          <a:lstStyle/>
          <a:p>
            <a:pPr marL="342900" indent="-342900">
              <a:buClr>
                <a:schemeClr val="tx1"/>
              </a:buClr>
              <a:buFont typeface="Wingdings" panose="05000000000000000000" pitchFamily="2" charset="2"/>
              <a:buChar char="q"/>
            </a:pPr>
            <a:r>
              <a:rPr lang="en-US" b="0" dirty="0"/>
              <a:t>Each column is labelled as a variable and is denoted by </a:t>
            </a:r>
            <a:r>
              <a:rPr lang="en-US" b="0" dirty="0">
                <a:solidFill>
                  <a:srgbClr val="C00000"/>
                </a:solidFill>
                <a:latin typeface="Lucida Sans Typewriter" panose="020B0509030504030204" pitchFamily="49" charset="0"/>
              </a:rPr>
              <a:t>$</a:t>
            </a:r>
            <a:endParaRPr lang="en-US" dirty="0">
              <a:solidFill>
                <a:srgbClr val="C00000"/>
              </a:solidFill>
            </a:endParaRPr>
          </a:p>
          <a:p>
            <a:pPr marL="800100" lvl="1" indent="-342900">
              <a:buClr>
                <a:schemeClr val="tx1"/>
              </a:buClr>
            </a:pPr>
            <a:r>
              <a:rPr lang="en-US" dirty="0" err="1">
                <a:solidFill>
                  <a:srgbClr val="C00000"/>
                </a:solidFill>
                <a:latin typeface="Lucida Sans Typewriter" panose="020B0509030504030204" pitchFamily="49" charset="0"/>
              </a:rPr>
              <a:t>mydata$length</a:t>
            </a:r>
            <a:r>
              <a:rPr lang="en-US" dirty="0"/>
              <a:t> outputs the contents of the column called </a:t>
            </a:r>
            <a:r>
              <a:rPr lang="en-US" dirty="0">
                <a:solidFill>
                  <a:srgbClr val="C00000"/>
                </a:solidFill>
                <a:latin typeface="Lucida Sans Typewriter" panose="020B0509030504030204" pitchFamily="49" charset="0"/>
              </a:rPr>
              <a:t>length</a:t>
            </a:r>
            <a:r>
              <a:rPr lang="en-US" dirty="0"/>
              <a:t> in the data frame object </a:t>
            </a:r>
            <a:r>
              <a:rPr lang="en-US" dirty="0" err="1">
                <a:solidFill>
                  <a:srgbClr val="C00000"/>
                </a:solidFill>
                <a:latin typeface="Lucida Sans Typewriter" panose="020B0509030504030204" pitchFamily="49" charset="0"/>
              </a:rPr>
              <a:t>mydata</a:t>
            </a:r>
            <a:r>
              <a:rPr lang="en-US" dirty="0"/>
              <a:t> as a </a:t>
            </a:r>
            <a:r>
              <a:rPr lang="en-US" b="1" dirty="0"/>
              <a:t>vector</a:t>
            </a:r>
          </a:p>
          <a:p>
            <a:pPr marL="800100" lvl="1" indent="-342900">
              <a:buClr>
                <a:schemeClr val="tx1"/>
              </a:buClr>
            </a:pPr>
            <a:r>
              <a:rPr lang="en-US" dirty="0"/>
              <a:t>Indexing works the same way as any other vector; to see the 5</a:t>
            </a:r>
            <a:r>
              <a:rPr lang="en-US" baseline="30000" dirty="0"/>
              <a:t>th</a:t>
            </a:r>
            <a:r>
              <a:rPr lang="en-US" dirty="0"/>
              <a:t> element of the vector </a:t>
            </a:r>
            <a:r>
              <a:rPr lang="en-US" dirty="0" err="1">
                <a:solidFill>
                  <a:srgbClr val="C00000"/>
                </a:solidFill>
                <a:latin typeface="Lucida Sans Typewriter" panose="020B0509030504030204" pitchFamily="49" charset="0"/>
              </a:rPr>
              <a:t>mydata$length</a:t>
            </a:r>
            <a:r>
              <a:rPr lang="en-US" dirty="0"/>
              <a:t>, use</a:t>
            </a:r>
            <a:r>
              <a:rPr lang="en-US" dirty="0">
                <a:solidFill>
                  <a:schemeClr val="tx2"/>
                </a:solidFill>
                <a:latin typeface="Lucida Sans Typewriter" panose="020B0509030504030204" pitchFamily="49" charset="0"/>
              </a:rPr>
              <a:t> </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[5]</a:t>
            </a:r>
            <a:endParaRPr lang="en-US" b="1" dirty="0">
              <a:solidFill>
                <a:srgbClr val="C00000"/>
              </a:solidFill>
            </a:endParaRPr>
          </a:p>
        </p:txBody>
      </p:sp>
      <p:sp>
        <p:nvSpPr>
          <p:cNvPr id="8" name="Right Brace 7"/>
          <p:cNvSpPr/>
          <p:nvPr/>
        </p:nvSpPr>
        <p:spPr>
          <a:xfrm rot="5400000">
            <a:off x="2168652" y="2790444"/>
            <a:ext cx="310896" cy="18288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a:t> </a:t>
            </a:r>
          </a:p>
        </p:txBody>
      </p:sp>
      <p:sp>
        <p:nvSpPr>
          <p:cNvPr id="11" name="Content Placeholder 2"/>
          <p:cNvSpPr txBox="1">
            <a:spLocks/>
          </p:cNvSpPr>
          <p:nvPr/>
        </p:nvSpPr>
        <p:spPr>
          <a:xfrm>
            <a:off x="1409700" y="3777996"/>
            <a:ext cx="1828800" cy="7940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Vector, 1D</a:t>
            </a:r>
            <a:endParaRPr lang="en-US" b="1" dirty="0"/>
          </a:p>
        </p:txBody>
      </p:sp>
      <p:cxnSp>
        <p:nvCxnSpPr>
          <p:cNvPr id="12" name="Straight Arrow Connector 11"/>
          <p:cNvCxnSpPr/>
          <p:nvPr/>
        </p:nvCxnSpPr>
        <p:spPr>
          <a:xfrm flipV="1">
            <a:off x="3543300" y="3549396"/>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p:cNvSpPr txBox="1">
            <a:spLocks/>
          </p:cNvSpPr>
          <p:nvPr/>
        </p:nvSpPr>
        <p:spPr>
          <a:xfrm>
            <a:off x="2971800" y="4044696"/>
            <a:ext cx="1143000" cy="457200"/>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One value</a:t>
            </a:r>
            <a:endParaRPr lang="en-US" b="1" dirty="0"/>
          </a:p>
        </p:txBody>
      </p:sp>
    </p:spTree>
    <p:extLst>
      <p:ext uri="{BB962C8B-B14F-4D97-AF65-F5344CB8AC3E}">
        <p14:creationId xmlns:p14="http://schemas.microsoft.com/office/powerpoint/2010/main" val="2103721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1. each column is a vector</a:t>
            </a:r>
          </a:p>
        </p:txBody>
      </p:sp>
      <p:sp>
        <p:nvSpPr>
          <p:cNvPr id="9" name="Content Placeholder 2"/>
          <p:cNvSpPr>
            <a:spLocks noGrp="1"/>
          </p:cNvSpPr>
          <p:nvPr>
            <p:ph idx="1"/>
          </p:nvPr>
        </p:nvSpPr>
        <p:spPr>
          <a:xfrm>
            <a:off x="457200" y="1143000"/>
            <a:ext cx="7620000" cy="5562600"/>
          </a:xfrm>
        </p:spPr>
        <p:txBody>
          <a:bodyPr>
            <a:normAutofit/>
          </a:bodyPr>
          <a:lstStyle/>
          <a:p>
            <a:pPr marL="342900" indent="-342900">
              <a:buClr>
                <a:schemeClr val="tx1"/>
              </a:buClr>
              <a:buFont typeface="Wingdings" panose="05000000000000000000" pitchFamily="2" charset="2"/>
              <a:buChar char="q"/>
            </a:pPr>
            <a:r>
              <a:rPr lang="en-US" b="0" dirty="0"/>
              <a:t>Each column is labelled as a variable and is denoted by </a:t>
            </a:r>
            <a:r>
              <a:rPr lang="en-US" b="0" dirty="0">
                <a:solidFill>
                  <a:srgbClr val="C00000"/>
                </a:solidFill>
                <a:latin typeface="Lucida Sans Typewriter" panose="020B0509030504030204" pitchFamily="49" charset="0"/>
              </a:rPr>
              <a:t>$</a:t>
            </a:r>
            <a:endParaRPr lang="en-US" dirty="0">
              <a:solidFill>
                <a:srgbClr val="C00000"/>
              </a:solidFill>
            </a:endParaRPr>
          </a:p>
          <a:p>
            <a:pPr marL="800100" lvl="1" indent="-342900">
              <a:buClr>
                <a:schemeClr val="tx1"/>
              </a:buClr>
            </a:pPr>
            <a:r>
              <a:rPr lang="en-US" dirty="0" err="1">
                <a:solidFill>
                  <a:srgbClr val="C00000"/>
                </a:solidFill>
                <a:latin typeface="Lucida Sans Typewriter" panose="020B0509030504030204" pitchFamily="49" charset="0"/>
              </a:rPr>
              <a:t>mydata$length</a:t>
            </a:r>
            <a:r>
              <a:rPr lang="en-US" dirty="0"/>
              <a:t> outputs the contents of the column called </a:t>
            </a:r>
            <a:r>
              <a:rPr lang="en-US" dirty="0">
                <a:solidFill>
                  <a:srgbClr val="C00000"/>
                </a:solidFill>
                <a:latin typeface="Lucida Sans Typewriter" panose="020B0509030504030204" pitchFamily="49" charset="0"/>
              </a:rPr>
              <a:t>length</a:t>
            </a:r>
            <a:r>
              <a:rPr lang="en-US" dirty="0"/>
              <a:t> in the data frame object </a:t>
            </a:r>
            <a:r>
              <a:rPr lang="en-US" dirty="0" err="1">
                <a:solidFill>
                  <a:srgbClr val="C00000"/>
                </a:solidFill>
                <a:latin typeface="Lucida Sans Typewriter" panose="020B0509030504030204" pitchFamily="49" charset="0"/>
              </a:rPr>
              <a:t>mydata</a:t>
            </a:r>
            <a:r>
              <a:rPr lang="en-US" dirty="0"/>
              <a:t> as a </a:t>
            </a:r>
            <a:r>
              <a:rPr lang="en-US" b="1" dirty="0"/>
              <a:t>vector</a:t>
            </a:r>
          </a:p>
          <a:p>
            <a:pPr marL="800100" lvl="1" indent="-342900">
              <a:buClr>
                <a:schemeClr val="tx1"/>
              </a:buClr>
            </a:pPr>
            <a:r>
              <a:rPr lang="en-US" dirty="0"/>
              <a:t>Indexing works the same way as any other vector; to see the 5</a:t>
            </a:r>
            <a:r>
              <a:rPr lang="en-US" baseline="30000" dirty="0"/>
              <a:t>th</a:t>
            </a:r>
            <a:r>
              <a:rPr lang="en-US" dirty="0"/>
              <a:t> element of the vector </a:t>
            </a:r>
            <a:r>
              <a:rPr lang="en-US" dirty="0" err="1">
                <a:solidFill>
                  <a:srgbClr val="C00000"/>
                </a:solidFill>
                <a:latin typeface="Lucida Sans Typewriter" panose="020B0509030504030204" pitchFamily="49" charset="0"/>
              </a:rPr>
              <a:t>mydata$length</a:t>
            </a:r>
            <a:r>
              <a:rPr lang="en-US" dirty="0"/>
              <a:t>, use</a:t>
            </a:r>
            <a:r>
              <a:rPr lang="en-US" dirty="0">
                <a:solidFill>
                  <a:schemeClr val="tx2"/>
                </a:solidFill>
                <a:latin typeface="Lucida Sans Typewriter" panose="020B0509030504030204" pitchFamily="49" charset="0"/>
              </a:rPr>
              <a:t> </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[5]</a:t>
            </a:r>
            <a:endParaRPr lang="en-US" b="1" dirty="0">
              <a:solidFill>
                <a:srgbClr val="C00000"/>
              </a:solidFill>
            </a:endParaRPr>
          </a:p>
          <a:p>
            <a:pPr lvl="1" indent="0">
              <a:buNone/>
            </a:pPr>
            <a:endParaRPr lang="en-US" b="1" dirty="0">
              <a:solidFill>
                <a:srgbClr val="C00000"/>
              </a:solidFill>
              <a:latin typeface="Lucida Sans Typewriter" panose="020B0509030504030204" pitchFamily="49" charset="0"/>
            </a:endParaRPr>
          </a:p>
          <a:p>
            <a:pPr lvl="1" indent="0">
              <a:buNone/>
            </a:pPr>
            <a:endParaRPr lang="en-US" b="1" dirty="0">
              <a:solidFill>
                <a:srgbClr val="C00000"/>
              </a:solidFill>
              <a:latin typeface="Lucida Sans Typewriter" panose="020B0509030504030204" pitchFamily="49" charset="0"/>
            </a:endParaRPr>
          </a:p>
          <a:p>
            <a:pPr lvl="1" indent="0">
              <a:buNone/>
            </a:pPr>
            <a:r>
              <a:rPr lang="en-US" dirty="0">
                <a:solidFill>
                  <a:srgbClr val="008000"/>
                </a:solidFill>
                <a:latin typeface="Lucida Sans Typewriter" panose="020B0509030504030204" pitchFamily="49" charset="0"/>
              </a:rPr>
              <a:t># Output a subset of the </a:t>
            </a:r>
            <a:r>
              <a:rPr lang="en-US" dirty="0" err="1">
                <a:solidFill>
                  <a:srgbClr val="008000"/>
                </a:solidFill>
                <a:latin typeface="Lucida Sans Typewriter" panose="020B0509030504030204" pitchFamily="49" charset="0"/>
              </a:rPr>
              <a:t>mydata$length</a:t>
            </a:r>
            <a:r>
              <a:rPr lang="en-US" dirty="0">
                <a:solidFill>
                  <a:srgbClr val="008000"/>
                </a:solidFill>
                <a:latin typeface="Lucida Sans Typewriter" panose="020B0509030504030204" pitchFamily="49" charset="0"/>
              </a:rPr>
              <a:t> vector where length &gt; 10</a:t>
            </a:r>
          </a:p>
          <a:p>
            <a:pPr lvl="1" indent="0">
              <a:buNone/>
            </a:pPr>
            <a:r>
              <a:rPr lang="en-US" dirty="0" err="1">
                <a:solidFill>
                  <a:schemeClr val="tx2"/>
                </a:solidFill>
                <a:latin typeface="Lucida Sans Typewriter" panose="020B0509030504030204" pitchFamily="49" charset="0"/>
              </a:rPr>
              <a:t>mydata$length</a:t>
            </a:r>
            <a:r>
              <a:rPr lang="en-US" dirty="0">
                <a:solidFill>
                  <a:schemeClr val="tx2"/>
                </a:solidFill>
                <a:latin typeface="Lucida Sans Typewriter" panose="020B0509030504030204" pitchFamily="49" charset="0"/>
              </a:rPr>
              <a:t>[</a:t>
            </a:r>
            <a:r>
              <a:rPr lang="en-US" dirty="0" err="1">
                <a:solidFill>
                  <a:schemeClr val="tx2"/>
                </a:solidFill>
                <a:latin typeface="Lucida Sans Typewriter" panose="020B0509030504030204" pitchFamily="49" charset="0"/>
              </a:rPr>
              <a:t>mydata$length</a:t>
            </a:r>
            <a:r>
              <a:rPr lang="en-US" dirty="0">
                <a:solidFill>
                  <a:schemeClr val="tx2"/>
                </a:solidFill>
                <a:latin typeface="Lucida Sans Typewriter" panose="020B0509030504030204" pitchFamily="49" charset="0"/>
              </a:rPr>
              <a:t>&gt;10]</a:t>
            </a:r>
            <a:endParaRPr lang="en-US" dirty="0"/>
          </a:p>
          <a:p>
            <a:pPr lvl="1" indent="0">
              <a:buClr>
                <a:schemeClr val="tx1"/>
              </a:buClr>
              <a:buNone/>
            </a:pPr>
            <a:endParaRPr lang="en-US"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5409357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marL="342900" indent="-342900">
              <a:buFont typeface="Wingdings" pitchFamily="2" charset="2"/>
              <a:buChar char="q"/>
            </a:pPr>
            <a:r>
              <a:rPr lang="en-US" b="0" dirty="0"/>
              <a:t>R uses [</a:t>
            </a:r>
            <a:r>
              <a:rPr lang="en-US" b="0" dirty="0" err="1"/>
              <a:t>row,col</a:t>
            </a:r>
            <a:r>
              <a:rPr lang="en-US" b="0" dirty="0"/>
              <a:t>] assignment</a:t>
            </a:r>
          </a:p>
          <a:p>
            <a:pPr marL="800100" lvl="1" indent="-342900">
              <a:buClr>
                <a:schemeClr val="tx1"/>
              </a:buClr>
            </a:pP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[1,2]</a:t>
            </a:r>
            <a:r>
              <a:rPr lang="en-US" b="0" dirty="0">
                <a:solidFill>
                  <a:schemeClr val="tx2"/>
                </a:solidFill>
                <a:latin typeface="Lucida Sans Typewriter" panose="020B0509030504030204" pitchFamily="49" charset="0"/>
              </a:rPr>
              <a:t> </a:t>
            </a:r>
            <a:r>
              <a:rPr lang="en-US" dirty="0"/>
              <a:t>outputs the value of row 1, column 2</a:t>
            </a:r>
          </a:p>
        </p:txBody>
      </p:sp>
      <p:sp>
        <p:nvSpPr>
          <p:cNvPr id="11"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1753871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marL="342900" indent="-342900">
              <a:buFont typeface="Wingdings" pitchFamily="2" charset="2"/>
              <a:buChar char="q"/>
            </a:pPr>
            <a:r>
              <a:rPr lang="en-US" b="0" dirty="0"/>
              <a:t>R uses [</a:t>
            </a:r>
            <a:r>
              <a:rPr lang="en-US" b="0" dirty="0" err="1"/>
              <a:t>row,col</a:t>
            </a:r>
            <a:r>
              <a:rPr lang="en-US" b="0" dirty="0"/>
              <a:t>] assignment</a:t>
            </a:r>
          </a:p>
          <a:p>
            <a:pPr marL="800100" lvl="1" indent="-342900">
              <a:buClr>
                <a:schemeClr val="tx1"/>
              </a:buClr>
            </a:pP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[1,2]</a:t>
            </a:r>
            <a:r>
              <a:rPr lang="en-US" b="0" dirty="0">
                <a:solidFill>
                  <a:schemeClr val="tx2"/>
                </a:solidFill>
                <a:latin typeface="Lucida Sans Typewriter" panose="020B0509030504030204" pitchFamily="49" charset="0"/>
              </a:rPr>
              <a:t> </a:t>
            </a:r>
            <a:r>
              <a:rPr lang="en-US" dirty="0"/>
              <a:t>outputs the value of row 1, column 2</a:t>
            </a:r>
          </a:p>
        </p:txBody>
      </p:sp>
      <p:sp>
        <p:nvSpPr>
          <p:cNvPr id="6" name="Right Brace 5"/>
          <p:cNvSpPr/>
          <p:nvPr/>
        </p:nvSpPr>
        <p:spPr>
          <a:xfrm rot="5400000">
            <a:off x="1616202" y="2803398"/>
            <a:ext cx="348996" cy="9906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a:t> </a:t>
            </a:r>
          </a:p>
        </p:txBody>
      </p:sp>
      <p:sp>
        <p:nvSpPr>
          <p:cNvPr id="7" name="Content Placeholder 2"/>
          <p:cNvSpPr txBox="1">
            <a:spLocks/>
          </p:cNvSpPr>
          <p:nvPr/>
        </p:nvSpPr>
        <p:spPr>
          <a:xfrm>
            <a:off x="990600" y="3473196"/>
            <a:ext cx="1600200" cy="79400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Data frame, 2D</a:t>
            </a:r>
            <a:endParaRPr lang="en-US" b="1" dirty="0"/>
          </a:p>
        </p:txBody>
      </p:sp>
      <p:cxnSp>
        <p:nvCxnSpPr>
          <p:cNvPr id="8" name="Straight Arrow Connector 7"/>
          <p:cNvCxnSpPr/>
          <p:nvPr/>
        </p:nvCxnSpPr>
        <p:spPr>
          <a:xfrm flipH="1" flipV="1">
            <a:off x="2667000" y="3162300"/>
            <a:ext cx="228600" cy="310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555421" y="3473196"/>
            <a:ext cx="1562100" cy="5715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a:t>Two values</a:t>
            </a:r>
            <a:endParaRPr lang="en-US" b="1" dirty="0"/>
          </a:p>
        </p:txBody>
      </p:sp>
      <p:sp>
        <p:nvSpPr>
          <p:cNvPr id="11"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581939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marL="342900" indent="-342900">
              <a:buFont typeface="Wingdings" pitchFamily="2" charset="2"/>
              <a:buChar char="q"/>
            </a:pPr>
            <a:r>
              <a:rPr lang="en-US" b="0" dirty="0"/>
              <a:t>R uses [</a:t>
            </a:r>
            <a:r>
              <a:rPr lang="en-US" b="0" dirty="0" err="1"/>
              <a:t>row,col</a:t>
            </a:r>
            <a:r>
              <a:rPr lang="en-US" b="0" dirty="0"/>
              <a:t>] assignment</a:t>
            </a:r>
          </a:p>
          <a:p>
            <a:pPr marL="800100" lvl="1" indent="-342900">
              <a:buClr>
                <a:schemeClr val="tx1"/>
              </a:buClr>
            </a:pP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[1,2]</a:t>
            </a:r>
            <a:r>
              <a:rPr lang="en-US" b="0" dirty="0">
                <a:solidFill>
                  <a:schemeClr val="tx2"/>
                </a:solidFill>
                <a:latin typeface="Lucida Sans Typewriter" panose="020B0509030504030204" pitchFamily="49" charset="0"/>
              </a:rPr>
              <a:t> </a:t>
            </a:r>
            <a:r>
              <a:rPr lang="en-US" dirty="0"/>
              <a:t>outputs the value of row 1, column 2</a:t>
            </a:r>
          </a:p>
          <a:p>
            <a:pPr marL="800100" lvl="1" indent="-342900">
              <a:buClr>
                <a:schemeClr val="tx1"/>
              </a:buClr>
            </a:pPr>
            <a:r>
              <a:rPr lang="en-US" dirty="0" err="1">
                <a:solidFill>
                  <a:srgbClr val="C00000"/>
                </a:solidFill>
                <a:latin typeface="Lucida Sans Typewriter" panose="020B0509030504030204" pitchFamily="49" charset="0"/>
              </a:rPr>
              <a:t>mydata</a:t>
            </a:r>
            <a:r>
              <a:rPr lang="en-US" dirty="0">
                <a:solidFill>
                  <a:srgbClr val="C00000"/>
                </a:solidFill>
                <a:latin typeface="Lucida Sans Typewriter" panose="020B0509030504030204" pitchFamily="49" charset="0"/>
              </a:rPr>
              <a:t>[1:5,c(1:3,6)]</a:t>
            </a:r>
            <a:r>
              <a:rPr lang="en-US" dirty="0"/>
              <a:t> outputs rows 1 to 5 and columns 1, 2, 3, and 6</a:t>
            </a:r>
          </a:p>
          <a:p>
            <a:pPr marL="342900" indent="-342900">
              <a:buFont typeface="Wingdings" panose="05000000000000000000" pitchFamily="2" charset="2"/>
              <a:buChar char="q"/>
            </a:pPr>
            <a:endParaRPr lang="en-US" b="0" dirty="0"/>
          </a:p>
          <a:p>
            <a:pPr marL="342900" indent="-342900">
              <a:buFont typeface="Wingdings" panose="05000000000000000000" pitchFamily="2" charset="2"/>
              <a:buChar char="q"/>
            </a:pPr>
            <a:r>
              <a:rPr lang="en-US" b="0" dirty="0"/>
              <a:t>You can leave one value blank to select all</a:t>
            </a:r>
          </a:p>
          <a:p>
            <a:pPr marL="800100" lvl="1" indent="-342900">
              <a:buClr>
                <a:schemeClr val="tx1"/>
              </a:buClr>
            </a:pPr>
            <a:r>
              <a:rPr lang="en-US" dirty="0" err="1">
                <a:solidFill>
                  <a:srgbClr val="C00000"/>
                </a:solidFill>
                <a:latin typeface="Lucida Sans Typewriter" panose="020B0509030504030204" pitchFamily="49" charset="0"/>
              </a:rPr>
              <a:t>mydata</a:t>
            </a:r>
            <a:r>
              <a:rPr lang="en-US" dirty="0">
                <a:solidFill>
                  <a:srgbClr val="C00000"/>
                </a:solidFill>
                <a:latin typeface="Lucida Sans Typewriter" panose="020B0509030504030204" pitchFamily="49" charset="0"/>
              </a:rPr>
              <a:t>[,3]</a:t>
            </a:r>
            <a:r>
              <a:rPr lang="en-US" dirty="0"/>
              <a:t> outputs all rows and column 3</a:t>
            </a:r>
            <a:endParaRPr lang="en-US" b="0" dirty="0">
              <a:solidFill>
                <a:schemeClr val="tx2"/>
              </a:solidFill>
              <a:latin typeface="Lucida Sans Typewriter" panose="020B0509030504030204" pitchFamily="49" charset="0"/>
            </a:endParaRPr>
          </a:p>
          <a:p>
            <a:pPr marL="800100" lvl="1" indent="-342900">
              <a:buClr>
                <a:schemeClr val="tx1"/>
              </a:buClr>
            </a:pPr>
            <a:r>
              <a:rPr lang="en-US" dirty="0" err="1">
                <a:solidFill>
                  <a:srgbClr val="C00000"/>
                </a:solidFill>
                <a:latin typeface="Lucida Sans Typewriter" panose="020B0509030504030204" pitchFamily="49" charset="0"/>
              </a:rPr>
              <a:t>myd</a:t>
            </a:r>
            <a:r>
              <a:rPr lang="en-US" b="0" dirty="0" err="1">
                <a:solidFill>
                  <a:srgbClr val="C00000"/>
                </a:solidFill>
                <a:latin typeface="Lucida Sans Typewriter" panose="020B0509030504030204" pitchFamily="49" charset="0"/>
              </a:rPr>
              <a:t>ata</a:t>
            </a:r>
            <a:r>
              <a:rPr lang="en-US" b="0" dirty="0">
                <a:solidFill>
                  <a:srgbClr val="C00000"/>
                </a:solidFill>
                <a:latin typeface="Lucida Sans Typewriter" panose="020B0509030504030204" pitchFamily="49" charset="0"/>
              </a:rPr>
              <a:t>[1:5,]</a:t>
            </a:r>
            <a:r>
              <a:rPr lang="en-US" dirty="0"/>
              <a:t> outputs rows 1 to 5 and all columns</a:t>
            </a:r>
          </a:p>
        </p:txBody>
      </p:sp>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3905753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486400"/>
          </a:xfrm>
        </p:spPr>
        <p:txBody>
          <a:bodyPr>
            <a:noAutofit/>
          </a:bodyPr>
          <a:lstStyle/>
          <a:p>
            <a:pPr marL="342900" indent="-342900">
              <a:buFont typeface="Wingdings" pitchFamily="2" charset="2"/>
              <a:buChar char="q"/>
            </a:pPr>
            <a:r>
              <a:rPr lang="en-US" b="0" dirty="0"/>
              <a:t>Need to give it </a:t>
            </a:r>
            <a:r>
              <a:rPr lang="en-US" dirty="0"/>
              <a:t>two</a:t>
            </a:r>
            <a:r>
              <a:rPr lang="en-US" b="0" dirty="0"/>
              <a:t> values when indexing; indicate both the rows and columns of interest</a:t>
            </a:r>
          </a:p>
          <a:p>
            <a:pPr marL="342900" indent="-342900">
              <a:buFont typeface="Wingdings" pitchFamily="2" charset="2"/>
              <a:buChar char="q"/>
            </a:pPr>
            <a:endParaRPr lang="en-US" b="0" dirty="0"/>
          </a:p>
          <a:p>
            <a:pPr lvl="1" indent="0">
              <a:buNone/>
            </a:pPr>
            <a:endParaRPr lang="en-US" b="1" dirty="0">
              <a:solidFill>
                <a:schemeClr val="tx2"/>
              </a:solidFill>
              <a:latin typeface="Lucida Sans Typewriter" panose="020B0509030504030204" pitchFamily="49" charset="0"/>
            </a:endParaRPr>
          </a:p>
          <a:p>
            <a:pPr marL="0" lvl="1" indent="0">
              <a:buNone/>
            </a:pPr>
            <a:r>
              <a:rPr lang="en-US" dirty="0">
                <a:solidFill>
                  <a:srgbClr val="008000"/>
                </a:solidFill>
                <a:latin typeface="Lucida Sans Typewriter" panose="020B0509030504030204" pitchFamily="49" charset="0"/>
              </a:rPr>
              <a:t># Output a subset of the </a:t>
            </a:r>
            <a:r>
              <a:rPr lang="en-US" dirty="0" err="1">
                <a:solidFill>
                  <a:srgbClr val="008000"/>
                </a:solidFill>
                <a:latin typeface="Lucida Sans Typewriter" panose="020B0509030504030204" pitchFamily="49" charset="0"/>
              </a:rPr>
              <a:t>mydata</a:t>
            </a:r>
            <a:r>
              <a:rPr lang="en-US" dirty="0">
                <a:solidFill>
                  <a:srgbClr val="008000"/>
                </a:solidFill>
                <a:latin typeface="Lucida Sans Typewriter" panose="020B0509030504030204" pitchFamily="49" charset="0"/>
              </a:rPr>
              <a:t> data frame where length &gt; 10</a:t>
            </a:r>
          </a:p>
          <a:p>
            <a:pPr marL="0" lvl="1" indent="0">
              <a:buNone/>
            </a:pPr>
            <a:r>
              <a:rPr lang="en-US" dirty="0" err="1">
                <a:solidFill>
                  <a:srgbClr val="C00000"/>
                </a:solidFill>
                <a:latin typeface="Lucida Sans Typewriter" panose="020B0509030504030204" pitchFamily="49" charset="0"/>
              </a:rPr>
              <a:t>mydata</a:t>
            </a:r>
            <a:r>
              <a:rPr lang="en-US" dirty="0">
                <a:solidFill>
                  <a:srgbClr val="C00000"/>
                </a:solidFill>
                <a:latin typeface="Lucida Sans Typewriter" panose="020B0509030504030204" pitchFamily="49" charset="0"/>
              </a:rPr>
              <a:t>[</a:t>
            </a:r>
            <a:r>
              <a:rPr lang="en-US" dirty="0" err="1">
                <a:solidFill>
                  <a:srgbClr val="C00000"/>
                </a:solidFill>
                <a:latin typeface="Lucida Sans Typewriter" panose="020B0509030504030204" pitchFamily="49" charset="0"/>
              </a:rPr>
              <a:t>mydata$length</a:t>
            </a:r>
            <a:r>
              <a:rPr lang="en-US" dirty="0">
                <a:solidFill>
                  <a:srgbClr val="C00000"/>
                </a:solidFill>
                <a:latin typeface="Lucida Sans Typewriter" panose="020B0509030504030204" pitchFamily="49" charset="0"/>
              </a:rPr>
              <a:t>&gt;10]</a:t>
            </a:r>
          </a:p>
          <a:p>
            <a:pPr marL="0" lvl="1" indent="0">
              <a:buNone/>
            </a:pPr>
            <a:endParaRPr lang="en-US" dirty="0">
              <a:solidFill>
                <a:srgbClr val="C00000"/>
              </a:solidFill>
              <a:latin typeface="Lucida Sans Typewriter" panose="020B0509030504030204" pitchFamily="49" charset="0"/>
            </a:endParaRPr>
          </a:p>
          <a:p>
            <a:pPr marL="0" lvl="1" indent="0">
              <a:buNone/>
            </a:pPr>
            <a:r>
              <a:rPr lang="en-US" dirty="0">
                <a:solidFill>
                  <a:srgbClr val="008000"/>
                </a:solidFill>
                <a:latin typeface="Lucida Sans Typewriter" panose="020B0509030504030204" pitchFamily="49" charset="0"/>
              </a:rPr>
              <a:t># Why does this give you an error?</a:t>
            </a:r>
          </a:p>
          <a:p>
            <a:pPr lvl="1" indent="0">
              <a:buNone/>
            </a:pPr>
            <a:endParaRPr lang="en-US" dirty="0"/>
          </a:p>
          <a:p>
            <a:pPr lvl="1" indent="0" algn="ctr">
              <a:buNone/>
            </a:pPr>
            <a:endParaRPr lang="en-US" dirty="0"/>
          </a:p>
        </p:txBody>
      </p:sp>
      <p:sp>
        <p:nvSpPr>
          <p:cNvPr id="7" name="Title 4"/>
          <p:cNvSpPr>
            <a:spLocks noGrp="1"/>
          </p:cNvSpPr>
          <p:nvPr>
            <p:ph type="title"/>
          </p:nvPr>
        </p:nvSpPr>
        <p:spPr>
          <a:xfrm>
            <a:off x="457199" y="152718"/>
            <a:ext cx="8402321" cy="685482"/>
          </a:xfrm>
        </p:spPr>
        <p:txBody>
          <a:bodyPr>
            <a:noAutofit/>
          </a:bodyPr>
          <a:lstStyle/>
          <a:p>
            <a:pPr marL="342900" indent="-342900"/>
            <a:r>
              <a:rPr lang="en-US" sz="3000" dirty="0">
                <a:solidFill>
                  <a:srgbClr val="C00000"/>
                </a:solidFill>
              </a:rPr>
              <a:t>2. Two dimensional</a:t>
            </a:r>
          </a:p>
        </p:txBody>
      </p:sp>
    </p:spTree>
    <p:extLst>
      <p:ext uri="{BB962C8B-B14F-4D97-AF65-F5344CB8AC3E}">
        <p14:creationId xmlns:p14="http://schemas.microsoft.com/office/powerpoint/2010/main" val="335050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57200" y="1143000"/>
            <a:ext cx="7848600" cy="1066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What if I want to add a new variable (i.e. create a new column)?</a:t>
            </a:r>
          </a:p>
          <a:p>
            <a:r>
              <a:rPr lang="en-US" b="0" dirty="0" err="1">
                <a:solidFill>
                  <a:srgbClr val="C00000"/>
                </a:solidFill>
                <a:latin typeface="Lucida Sans Typewriter" panose="020B0509030504030204" pitchFamily="49" charset="0"/>
              </a:rPr>
              <a:t>mydata$ratio</a:t>
            </a:r>
            <a:r>
              <a:rPr lang="en-US" b="0" dirty="0">
                <a:solidFill>
                  <a:srgbClr val="C00000"/>
                </a:solidFill>
                <a:latin typeface="Lucida Sans Typewriter" panose="020B0509030504030204" pitchFamily="49" charset="0"/>
              </a:rPr>
              <a:t>&lt;-</a:t>
            </a:r>
            <a:r>
              <a:rPr lang="en-US" b="0" dirty="0" err="1">
                <a:solidFill>
                  <a:srgbClr val="C00000"/>
                </a:solidFill>
                <a:latin typeface="Lucida Sans Typewriter" panose="020B0509030504030204" pitchFamily="49" charset="0"/>
              </a:rPr>
              <a:t>mydata$length</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mydata$weight</a:t>
            </a:r>
            <a:endParaRPr lang="en-US" b="0" dirty="0">
              <a:solidFill>
                <a:srgbClr val="C00000"/>
              </a:solidFill>
              <a:latin typeface="Lucida Sans Typewriter" panose="020B0509030504030204" pitchFamily="49" charset="0"/>
            </a:endParaRPr>
          </a:p>
          <a:p>
            <a:endParaRPr lang="en-US" b="0" dirty="0">
              <a:solidFill>
                <a:srgbClr val="C00000"/>
              </a:solidFill>
            </a:endParaRPr>
          </a:p>
          <a:p>
            <a:endParaRPr lang="en-US" b="0" dirty="0"/>
          </a:p>
        </p:txBody>
      </p:sp>
      <p:sp>
        <p:nvSpPr>
          <p:cNvPr id="8" name="Content Placeholder 2"/>
          <p:cNvSpPr txBox="1">
            <a:spLocks/>
          </p:cNvSpPr>
          <p:nvPr/>
        </p:nvSpPr>
        <p:spPr>
          <a:xfrm>
            <a:off x="457200" y="2209800"/>
            <a:ext cx="7620000" cy="434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What if I want to change an existing variable?</a:t>
            </a:r>
          </a:p>
          <a:p>
            <a:r>
              <a:rPr lang="en-US" b="0" dirty="0">
                <a:solidFill>
                  <a:srgbClr val="008000"/>
                </a:solidFill>
                <a:latin typeface="Lucida Sans Typewriter" panose="020B0509030504030204" pitchFamily="49" charset="0"/>
              </a:rPr>
              <a:t># Rather than eggs representing the number of eggs, we want it to represent presence (1) and absence (0) of eggs</a:t>
            </a:r>
          </a:p>
          <a:p>
            <a:r>
              <a:rPr lang="en-US" b="0" dirty="0" err="1">
                <a:solidFill>
                  <a:schemeClr val="tx2"/>
                </a:solidFill>
                <a:latin typeface="Lucida Sans Typewriter" panose="020B0509030504030204" pitchFamily="49" charset="0"/>
              </a:rPr>
              <a:t>mydata$eggs</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mydata$eggs</a:t>
            </a:r>
            <a:r>
              <a:rPr lang="en-US" b="0" dirty="0">
                <a:solidFill>
                  <a:schemeClr val="tx2"/>
                </a:solidFill>
                <a:latin typeface="Lucida Sans Typewriter" panose="020B0509030504030204" pitchFamily="49" charset="0"/>
              </a:rPr>
              <a:t>&gt;0]&lt;-1</a:t>
            </a:r>
          </a:p>
          <a:p>
            <a:r>
              <a:rPr lang="en-US" b="0" dirty="0">
                <a:solidFill>
                  <a:srgbClr val="008000"/>
                </a:solidFill>
                <a:latin typeface="Lucida Sans Typewriter" panose="020B0509030504030204" pitchFamily="49" charset="0"/>
              </a:rPr>
              <a:t># Females with no eggs should be 0, but males should all be NA</a:t>
            </a:r>
          </a:p>
          <a:p>
            <a:r>
              <a:rPr lang="en-US" b="0" dirty="0" err="1">
                <a:solidFill>
                  <a:srgbClr val="C00000"/>
                </a:solidFill>
                <a:latin typeface="Lucida Sans Typewriter" panose="020B0509030504030204" pitchFamily="49" charset="0"/>
              </a:rPr>
              <a:t>mydata$eggs</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mydata$sex</a:t>
            </a:r>
            <a:r>
              <a:rPr lang="en-US" b="0" dirty="0">
                <a:solidFill>
                  <a:srgbClr val="C00000"/>
                </a:solidFill>
                <a:latin typeface="Lucida Sans Typewriter" panose="020B0509030504030204" pitchFamily="49" charset="0"/>
              </a:rPr>
              <a:t>==“m”]&lt;-NA</a:t>
            </a:r>
          </a:p>
          <a:p>
            <a:endParaRPr lang="en-US" b="0" dirty="0">
              <a:solidFill>
                <a:schemeClr val="tx2"/>
              </a:solidFill>
              <a:latin typeface="Lucida Sans Typewriter" panose="020B0509030504030204" pitchFamily="49" charset="0"/>
            </a:endParaRPr>
          </a:p>
          <a:p>
            <a:pPr algn="ctr"/>
            <a:r>
              <a:rPr lang="en-US" b="0" i="1" dirty="0"/>
              <a:t>Note: The package </a:t>
            </a:r>
            <a:r>
              <a:rPr lang="en-US" b="0" dirty="0">
                <a:solidFill>
                  <a:srgbClr val="C00000"/>
                </a:solidFill>
                <a:latin typeface="Lucida Sans Typewriter" panose="020B0509030504030204" pitchFamily="49" charset="0"/>
              </a:rPr>
              <a:t>{car}</a:t>
            </a:r>
            <a:r>
              <a:rPr lang="en-US" b="0" i="1" dirty="0"/>
              <a:t> has a function called </a:t>
            </a:r>
            <a:r>
              <a:rPr lang="en-US" b="0" dirty="0">
                <a:solidFill>
                  <a:srgbClr val="C00000"/>
                </a:solidFill>
                <a:latin typeface="Lucida Sans Typewriter" panose="020B0509030504030204" pitchFamily="49" charset="0"/>
              </a:rPr>
              <a:t>recode()</a:t>
            </a:r>
            <a:r>
              <a:rPr lang="en-US" b="0" i="1" dirty="0"/>
              <a:t> extremely useful in complex variable recoding!</a:t>
            </a:r>
          </a:p>
          <a:p>
            <a:endParaRPr lang="en-US" b="0" dirty="0">
              <a:solidFill>
                <a:schemeClr val="tx2"/>
              </a:solidFill>
              <a:latin typeface="Lucida Sans Typewriter" panose="020B0509030504030204" pitchFamily="49" charset="0"/>
            </a:endParaRPr>
          </a:p>
          <a:p>
            <a:endParaRPr lang="en-US" b="0" dirty="0"/>
          </a:p>
          <a:p>
            <a:endParaRPr lang="en-US" b="0" dirty="0"/>
          </a:p>
        </p:txBody>
      </p:sp>
      <p:sp>
        <p:nvSpPr>
          <p:cNvPr id="7" name="Title 1"/>
          <p:cNvSpPr>
            <a:spLocks noGrp="1"/>
          </p:cNvSpPr>
          <p:nvPr>
            <p:ph type="title"/>
          </p:nvPr>
        </p:nvSpPr>
        <p:spPr>
          <a:xfrm>
            <a:off x="457200" y="152718"/>
            <a:ext cx="8229600" cy="761682"/>
          </a:xfrm>
        </p:spPr>
        <p:txBody>
          <a:bodyPr>
            <a:normAutofit fontScale="90000"/>
          </a:bodyPr>
          <a:lstStyle/>
          <a:p>
            <a:r>
              <a:rPr lang="en-CA" dirty="0">
                <a:solidFill>
                  <a:srgbClr val="C00000"/>
                </a:solidFill>
              </a:rPr>
              <a:t>Data frames: </a:t>
            </a:r>
            <a:r>
              <a:rPr lang="en-CA" sz="3000" dirty="0">
                <a:solidFill>
                  <a:srgbClr val="C00000"/>
                </a:solidFill>
              </a:rPr>
              <a:t>modifying variables</a:t>
            </a:r>
          </a:p>
        </p:txBody>
      </p:sp>
    </p:spTree>
    <p:extLst>
      <p:ext uri="{BB962C8B-B14F-4D97-AF65-F5344CB8AC3E}">
        <p14:creationId xmlns:p14="http://schemas.microsoft.com/office/powerpoint/2010/main" val="118337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sp>
        <p:nvSpPr>
          <p:cNvPr id="7" name="Content Placeholder 2"/>
          <p:cNvSpPr>
            <a:spLocks noGrp="1"/>
          </p:cNvSpPr>
          <p:nvPr>
            <p:ph idx="1"/>
          </p:nvPr>
        </p:nvSpPr>
        <p:spPr>
          <a:xfrm>
            <a:off x="304800" y="1143001"/>
            <a:ext cx="4438650" cy="533400"/>
          </a:xfrm>
        </p:spPr>
        <p:txBody>
          <a:bodyPr>
            <a:normAutofit/>
          </a:bodyPr>
          <a:lstStyle/>
          <a:p>
            <a:pPr algn="ctr"/>
            <a:r>
              <a:rPr lang="en-CA" dirty="0"/>
              <a:t>Web Based Apps (R Shiny)</a:t>
            </a:r>
          </a:p>
        </p:txBody>
      </p:sp>
      <p:pic>
        <p:nvPicPr>
          <p:cNvPr id="3" name="Picture 2"/>
          <p:cNvPicPr>
            <a:picLocks noChangeAspect="1"/>
          </p:cNvPicPr>
          <p:nvPr/>
        </p:nvPicPr>
        <p:blipFill>
          <a:blip r:embed="rId3"/>
          <a:stretch>
            <a:fillRect/>
          </a:stretch>
        </p:blipFill>
        <p:spPr>
          <a:xfrm>
            <a:off x="297180" y="1600200"/>
            <a:ext cx="4744351" cy="3124200"/>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4138613" y="3125794"/>
            <a:ext cx="4700587" cy="3579806"/>
          </a:xfrm>
          <a:prstGeom prst="rect">
            <a:avLst/>
          </a:prstGeom>
          <a:ln>
            <a:solidFill>
              <a:schemeClr val="tx1"/>
            </a:solidFill>
          </a:ln>
        </p:spPr>
      </p:pic>
      <p:sp>
        <p:nvSpPr>
          <p:cNvPr id="8" name="Arrow: Bent 7"/>
          <p:cNvSpPr/>
          <p:nvPr/>
        </p:nvSpPr>
        <p:spPr>
          <a:xfrm rot="5400000">
            <a:off x="5257869" y="1621536"/>
            <a:ext cx="1627632" cy="17373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2698757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rgbClr val="C00000"/>
            </a:solidFill>
          </a:ln>
        </p:spPr>
        <p:txBody>
          <a:bodyPr>
            <a:normAutofit/>
          </a:bodyPr>
          <a:lstStyle/>
          <a:p>
            <a:r>
              <a:rPr lang="en-CA" i="1" dirty="0"/>
              <a:t>Using what we’ve learned about indexing:</a:t>
            </a:r>
          </a:p>
          <a:p>
            <a:pPr lvl="1" indent="0">
              <a:buNone/>
            </a:pPr>
            <a:endParaRPr lang="en-CA" dirty="0"/>
          </a:p>
          <a:p>
            <a:pPr marL="457200" indent="-457200">
              <a:buAutoNum type="alphaUcParenBoth"/>
            </a:pPr>
            <a:r>
              <a:rPr lang="en-CA" dirty="0"/>
              <a:t>Create a subset of </a:t>
            </a:r>
            <a:r>
              <a:rPr lang="en-CA" dirty="0" err="1">
                <a:solidFill>
                  <a:srgbClr val="C00000"/>
                </a:solidFill>
                <a:latin typeface="Lucida Sans Typewriter" panose="020B0509030504030204" pitchFamily="49" charset="0"/>
              </a:rPr>
              <a:t>mydata</a:t>
            </a:r>
            <a:r>
              <a:rPr lang="en-CA" dirty="0"/>
              <a:t> that contains only males captured in 2013</a:t>
            </a:r>
          </a:p>
          <a:p>
            <a:pPr marL="457200" indent="-457200">
              <a:buAutoNum type="alphaUcParenBoth"/>
            </a:pPr>
            <a:endParaRPr lang="en-CA" dirty="0"/>
          </a:p>
          <a:p>
            <a:pPr marL="457200" indent="-457200">
              <a:buFont typeface="Arial" pitchFamily="34" charset="0"/>
              <a:buAutoNum type="alphaUcParenBoth"/>
            </a:pPr>
            <a:r>
              <a:rPr lang="en-CA" dirty="0"/>
              <a:t>Find the average length of females in </a:t>
            </a:r>
            <a:r>
              <a:rPr lang="en-CA" dirty="0" err="1">
                <a:solidFill>
                  <a:srgbClr val="C00000"/>
                </a:solidFill>
                <a:latin typeface="Lucida Sans Typewriter" panose="020B0509030504030204" pitchFamily="49" charset="0"/>
              </a:rPr>
              <a:t>mydata</a:t>
            </a:r>
            <a:endParaRPr lang="en-CA" dirty="0">
              <a:solidFill>
                <a:srgbClr val="00B050"/>
              </a:solidFill>
              <a:latin typeface="Lucida Sans Typewriter" panose="020B0509030504030204" pitchFamily="49" charset="0"/>
            </a:endParaRP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1.6</a:t>
            </a:r>
          </a:p>
        </p:txBody>
      </p:sp>
      <p:sp>
        <p:nvSpPr>
          <p:cNvPr id="5" name="TextBox 4"/>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End </a:t>
            </a:r>
            <a:r>
              <a:rPr lang="en-CA" sz="2000" b="1" dirty="0">
                <a:solidFill>
                  <a:srgbClr val="7030A0"/>
                </a:solidFill>
              </a:rPr>
              <a:t>Maine_CodeAlong2.R</a:t>
            </a:r>
            <a:endParaRPr lang="en-CA" sz="2000" b="1" i="1" dirty="0">
              <a:solidFill>
                <a:srgbClr val="7030A0"/>
              </a:solidFill>
            </a:endParaRPr>
          </a:p>
        </p:txBody>
      </p:sp>
    </p:spTree>
    <p:extLst>
      <p:ext uri="{BB962C8B-B14F-4D97-AF65-F5344CB8AC3E}">
        <p14:creationId xmlns:p14="http://schemas.microsoft.com/office/powerpoint/2010/main" val="3920457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153400" cy="4983163"/>
          </a:xfrm>
        </p:spPr>
        <p:txBody>
          <a:bodyPr>
            <a:normAutofit/>
          </a:bodyPr>
          <a:lstStyle/>
          <a:p>
            <a:pPr marL="457200" indent="-457200">
              <a:buFont typeface="Wingdings" panose="05000000000000000000" pitchFamily="2" charset="2"/>
              <a:buChar char="q"/>
            </a:pPr>
            <a:r>
              <a:rPr lang="en-US" dirty="0"/>
              <a:t>Formatting Dates</a:t>
            </a:r>
            <a:endParaRPr lang="en-US" b="0" i="1" dirty="0"/>
          </a:p>
          <a:p>
            <a:pPr marL="914400" lvl="1" indent="-457200">
              <a:buFont typeface="Wingdings" panose="05000000000000000000" pitchFamily="2" charset="2"/>
              <a:buChar char="§"/>
            </a:pPr>
            <a:r>
              <a:rPr lang="en-US" b="0" dirty="0"/>
              <a:t>Using </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lubridate</a:t>
            </a:r>
            <a:r>
              <a:rPr lang="en-US" b="0" dirty="0">
                <a:solidFill>
                  <a:schemeClr val="tx2"/>
                </a:solidFill>
                <a:latin typeface="Lucida Sans Typewriter" panose="020B0509030504030204" pitchFamily="49" charset="0"/>
              </a:rPr>
              <a:t>}</a:t>
            </a:r>
            <a:r>
              <a:rPr lang="en-US" b="0" dirty="0">
                <a:solidFill>
                  <a:schemeClr val="tx2"/>
                </a:solidFill>
              </a:rPr>
              <a:t> </a:t>
            </a:r>
            <a:r>
              <a:rPr lang="en-US" b="0" dirty="0"/>
              <a:t>to format dates </a:t>
            </a:r>
            <a:r>
              <a:rPr lang="en-US" i="1" dirty="0"/>
              <a:t>(Praise Hadley I)</a:t>
            </a:r>
            <a:endParaRPr lang="en-US" b="0" i="1" dirty="0"/>
          </a:p>
          <a:p>
            <a:pPr marL="457200" indent="-457200">
              <a:buFont typeface="Wingdings" panose="05000000000000000000" pitchFamily="2" charset="2"/>
              <a:buChar char="q"/>
            </a:pPr>
            <a:r>
              <a:rPr lang="en-US" dirty="0"/>
              <a:t>Summarizing Data</a:t>
            </a:r>
            <a:endParaRPr lang="en-US" b="0" i="1" dirty="0"/>
          </a:p>
          <a:p>
            <a:pPr marL="914400" lvl="1" indent="-457200">
              <a:buFont typeface="Wingdings" panose="05000000000000000000" pitchFamily="2" charset="2"/>
              <a:buChar char="§"/>
            </a:pPr>
            <a:r>
              <a:rPr lang="en-US" b="0" dirty="0"/>
              <a:t>Using </a:t>
            </a:r>
            <a:r>
              <a:rPr lang="en-US" b="0" dirty="0">
                <a:solidFill>
                  <a:schemeClr val="tx2"/>
                </a:solidFill>
                <a:latin typeface="Lucida Sans Typewriter" panose="020B0509030504030204" pitchFamily="49" charset="0"/>
              </a:rPr>
              <a:t>{</a:t>
            </a:r>
            <a:r>
              <a:rPr lang="en-US" b="0" dirty="0" err="1">
                <a:solidFill>
                  <a:schemeClr val="tx2"/>
                </a:solidFill>
                <a:latin typeface="Lucida Sans Typewriter" panose="020B0509030504030204" pitchFamily="49" charset="0"/>
              </a:rPr>
              <a:t>dplyr</a:t>
            </a:r>
            <a:r>
              <a:rPr lang="en-US" b="0" dirty="0">
                <a:solidFill>
                  <a:schemeClr val="tx2"/>
                </a:solidFill>
                <a:latin typeface="Lucida Sans Typewriter" panose="020B0509030504030204" pitchFamily="49" charset="0"/>
              </a:rPr>
              <a:t>}</a:t>
            </a:r>
            <a:r>
              <a:rPr lang="en-US" b="0" dirty="0"/>
              <a:t> to summarize data</a:t>
            </a:r>
            <a:r>
              <a:rPr lang="en-US" dirty="0"/>
              <a:t> </a:t>
            </a:r>
            <a:r>
              <a:rPr lang="en-US" i="1" dirty="0"/>
              <a:t>(Praise Hadley II)</a:t>
            </a:r>
            <a:endParaRPr lang="en-US" b="0" i="1" dirty="0"/>
          </a:p>
          <a:p>
            <a:pPr marL="457200" indent="-457200">
              <a:buFont typeface="Wingdings" panose="05000000000000000000" pitchFamily="2" charset="2"/>
              <a:buChar char="q"/>
            </a:pPr>
            <a:r>
              <a:rPr lang="en-US" dirty="0"/>
              <a:t>Visualizing Data</a:t>
            </a:r>
            <a:endParaRPr lang="en-US" b="0" i="1" dirty="0"/>
          </a:p>
          <a:p>
            <a:pPr marL="914400" lvl="1" indent="-457200">
              <a:buFont typeface="Wingdings" panose="05000000000000000000" pitchFamily="2" charset="2"/>
              <a:buChar char="§"/>
            </a:pPr>
            <a:r>
              <a:rPr lang="en-US" dirty="0"/>
              <a:t>Using </a:t>
            </a:r>
            <a:r>
              <a:rPr lang="en-US" dirty="0">
                <a:solidFill>
                  <a:schemeClr val="tx2"/>
                </a:solidFill>
                <a:latin typeface="Lucida Sans Typewriter" panose="020B0509030504030204" pitchFamily="49" charset="0"/>
              </a:rPr>
              <a:t>{ggplot2}</a:t>
            </a:r>
            <a:r>
              <a:rPr lang="en-US" dirty="0"/>
              <a:t> to visualize data </a:t>
            </a:r>
            <a:r>
              <a:rPr lang="en-US" i="1" dirty="0"/>
              <a:t>(Praise Hadley III)</a:t>
            </a:r>
          </a:p>
          <a:p>
            <a:pPr marL="914400" lvl="1" indent="-457200">
              <a:buFont typeface="Wingdings" panose="05000000000000000000" pitchFamily="2" charset="2"/>
              <a:buChar char="§"/>
            </a:pPr>
            <a:r>
              <a:rPr lang="en-US" b="0" dirty="0"/>
              <a:t>Using </a:t>
            </a:r>
            <a:r>
              <a:rPr lang="en-US" dirty="0">
                <a:solidFill>
                  <a:schemeClr val="tx2"/>
                </a:solidFill>
                <a:latin typeface="Lucida Sans Typewriter" panose="020B0509030504030204" pitchFamily="49" charset="0"/>
              </a:rPr>
              <a:t>{reshape2}</a:t>
            </a:r>
            <a:r>
              <a:rPr lang="en-CA" b="0" dirty="0"/>
              <a:t> to </a:t>
            </a:r>
            <a:r>
              <a:rPr lang="en-CA" dirty="0"/>
              <a:t>restructure</a:t>
            </a:r>
            <a:r>
              <a:rPr lang="en-CA" b="0" dirty="0"/>
              <a:t> data </a:t>
            </a:r>
            <a:r>
              <a:rPr lang="en-US" i="1" dirty="0"/>
              <a:t>(Praise Hadley IV)</a:t>
            </a:r>
            <a:endParaRPr lang="en-US" b="0" dirty="0"/>
          </a:p>
        </p:txBody>
      </p:sp>
      <p:sp>
        <p:nvSpPr>
          <p:cNvPr id="7" name="Title 1"/>
          <p:cNvSpPr>
            <a:spLocks noGrp="1"/>
          </p:cNvSpPr>
          <p:nvPr>
            <p:ph type="title"/>
          </p:nvPr>
        </p:nvSpPr>
        <p:spPr>
          <a:xfrm>
            <a:off x="457200" y="305118"/>
            <a:ext cx="8077200" cy="914082"/>
          </a:xfrm>
        </p:spPr>
        <p:txBody>
          <a:bodyPr>
            <a:noAutofit/>
          </a:bodyPr>
          <a:lstStyle/>
          <a:p>
            <a:r>
              <a:rPr lang="en-US" dirty="0"/>
              <a:t>Module 2:</a:t>
            </a:r>
            <a:r>
              <a:rPr lang="en-US" sz="3000" dirty="0"/>
              <a:t> Exploring &amp; 				                  visualizing data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055" y="4395455"/>
            <a:ext cx="2462545" cy="2462545"/>
          </a:xfrm>
          <a:prstGeom prst="rect">
            <a:avLst/>
          </a:prstGeom>
          <a:ln>
            <a:noFill/>
          </a:ln>
        </p:spPr>
      </p:pic>
    </p:spTree>
    <p:extLst>
      <p:ext uri="{BB962C8B-B14F-4D97-AF65-F5344CB8AC3E}">
        <p14:creationId xmlns:p14="http://schemas.microsoft.com/office/powerpoint/2010/main" val="4092726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143000"/>
            <a:ext cx="7772400" cy="29718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Dates are a constant </a:t>
            </a:r>
            <a:r>
              <a:rPr lang="en-US" b="0" dirty="0" err="1"/>
              <a:t>P.i.t.A</a:t>
            </a:r>
            <a:r>
              <a:rPr lang="en-US" b="0" dirty="0"/>
              <a:t>. in R – I blame Excel.</a:t>
            </a:r>
          </a:p>
          <a:p>
            <a:pPr marL="342900" indent="-342900">
              <a:buFont typeface="Wingdings" pitchFamily="2" charset="2"/>
              <a:buChar char="q"/>
            </a:pPr>
            <a:r>
              <a:rPr lang="en-US" b="0" dirty="0"/>
              <a:t>Essentially, dates need to be reformatted within R to avoid being interpreted as nonsense factors, characters or integers and instead be interpreted as POSIX</a:t>
            </a:r>
          </a:p>
          <a:p>
            <a:pPr marL="342900" indent="-342900">
              <a:buFont typeface="Wingdings" pitchFamily="2" charset="2"/>
              <a:buChar char="q"/>
            </a:pPr>
            <a:r>
              <a:rPr lang="en-US" b="0" dirty="0"/>
              <a:t>Numerous approaches; I prefer using </a:t>
            </a:r>
            <a:r>
              <a:rPr lang="en-US" b="0" dirty="0" err="1">
                <a:solidFill>
                  <a:schemeClr val="tx2"/>
                </a:solidFill>
                <a:latin typeface="Lucida Sans Typewriter" panose="020B0509030504030204" pitchFamily="49" charset="0"/>
              </a:rPr>
              <a:t>dmy</a:t>
            </a:r>
            <a:r>
              <a:rPr lang="en-US" b="0" dirty="0">
                <a:solidFill>
                  <a:schemeClr val="tx2"/>
                </a:solidFill>
                <a:latin typeface="Lucida Sans Typewriter" panose="020B0509030504030204" pitchFamily="49" charset="0"/>
              </a:rPr>
              <a:t>()</a:t>
            </a:r>
            <a:r>
              <a:rPr lang="en-US" b="0" dirty="0"/>
              <a:t> and/or </a:t>
            </a:r>
            <a:r>
              <a:rPr lang="en-US" b="0" dirty="0" err="1">
                <a:solidFill>
                  <a:schemeClr val="tx2"/>
                </a:solidFill>
                <a:latin typeface="Lucida Sans Typewriter" panose="020B0509030504030204" pitchFamily="49" charset="0"/>
              </a:rPr>
              <a:t>dmy_hm</a:t>
            </a:r>
            <a:r>
              <a:rPr lang="en-US" b="0" dirty="0">
                <a:solidFill>
                  <a:schemeClr val="tx2"/>
                </a:solidFill>
                <a:latin typeface="Lucida Sans Typewriter" panose="020B0509030504030204" pitchFamily="49" charset="0"/>
              </a:rPr>
              <a:t>()</a:t>
            </a:r>
            <a:r>
              <a:rPr lang="en-US" b="0" dirty="0"/>
              <a:t> from the </a:t>
            </a:r>
            <a:r>
              <a:rPr lang="en-US" b="0" dirty="0" err="1">
                <a:solidFill>
                  <a:schemeClr val="tx2"/>
                </a:solidFill>
                <a:latin typeface="Lucida Sans Typewriter" panose="020B0509030504030204" pitchFamily="49" charset="0"/>
              </a:rPr>
              <a:t>lubridate</a:t>
            </a:r>
            <a:r>
              <a:rPr lang="en-US" b="0" dirty="0"/>
              <a:t> package</a:t>
            </a:r>
          </a:p>
          <a:p>
            <a:pPr marL="342900" indent="-342900">
              <a:buFont typeface="Wingdings" pitchFamily="2" charset="2"/>
              <a:buChar char="q"/>
            </a:pPr>
            <a:endParaRPr lang="en-US" b="0" dirty="0"/>
          </a:p>
          <a:p>
            <a:pPr marL="342900" indent="-342900">
              <a:buFont typeface="Wingdings" pitchFamily="2" charset="2"/>
              <a:buChar char="q"/>
            </a:pPr>
            <a:endParaRPr lang="en-US" b="0" dirty="0"/>
          </a:p>
          <a:p>
            <a:pPr marL="342900" indent="-342900">
              <a:buFont typeface="Wingdings" pitchFamily="2" charset="2"/>
              <a:buChar char="q"/>
            </a:pPr>
            <a:endParaRPr lang="en-US" b="0" dirty="0"/>
          </a:p>
          <a:p>
            <a:pPr marL="342900" indent="-342900">
              <a:buFont typeface="Wingdings" pitchFamily="2" charset="2"/>
              <a:buChar char="q"/>
            </a:pPr>
            <a:endParaRPr lang="en-US" b="0" dirty="0"/>
          </a:p>
          <a:p>
            <a:pPr marL="342900" indent="-342900">
              <a:buFont typeface="Wingdings" pitchFamily="2" charset="2"/>
              <a:buChar char="q"/>
            </a:pPr>
            <a:endParaRPr lang="en-US" b="0" dirty="0"/>
          </a:p>
          <a:p>
            <a:endParaRPr lang="en-US" b="0" dirty="0"/>
          </a:p>
          <a:p>
            <a:pPr algn="ctr"/>
            <a:r>
              <a:rPr lang="en-US" b="0" dirty="0">
                <a:solidFill>
                  <a:srgbClr val="7030A0"/>
                </a:solidFill>
              </a:rPr>
              <a:t>www.daniellequinn.github.io/RLessons/FormattingDates</a:t>
            </a:r>
          </a:p>
        </p:txBody>
      </p:sp>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9" name="Title 1"/>
          <p:cNvSpPr>
            <a:spLocks noGrp="1"/>
          </p:cNvSpPr>
          <p:nvPr>
            <p:ph type="title"/>
          </p:nvPr>
        </p:nvSpPr>
        <p:spPr>
          <a:xfrm>
            <a:off x="457200" y="152718"/>
            <a:ext cx="8229600" cy="761682"/>
          </a:xfrm>
        </p:spPr>
        <p:txBody>
          <a:bodyPr>
            <a:normAutofit/>
          </a:bodyPr>
          <a:lstStyle/>
          <a:p>
            <a:r>
              <a:rPr lang="en-CA" dirty="0">
                <a:solidFill>
                  <a:srgbClr val="C00000"/>
                </a:solidFill>
              </a:rPr>
              <a:t>Dates</a:t>
            </a:r>
            <a:endParaRPr lang="en-CA" sz="3000" dirty="0">
              <a:solidFill>
                <a:srgbClr val="C00000"/>
              </a:solidFill>
            </a:endParaRPr>
          </a:p>
        </p:txBody>
      </p:sp>
    </p:spTree>
    <p:extLst>
      <p:ext uri="{BB962C8B-B14F-4D97-AF65-F5344CB8AC3E}">
        <p14:creationId xmlns:p14="http://schemas.microsoft.com/office/powerpoint/2010/main" val="2295413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038725" y="3428999"/>
            <a:ext cx="2971800" cy="2352675"/>
          </a:xfrm>
          <a:prstGeom prst="rect">
            <a:avLst/>
          </a:prstGeom>
          <a:ln>
            <a:solidFill>
              <a:schemeClr val="tx1"/>
            </a:solidFill>
          </a:ln>
        </p:spPr>
      </p:pic>
      <p:sp>
        <p:nvSpPr>
          <p:cNvPr id="2" name="Title 1"/>
          <p:cNvSpPr>
            <a:spLocks noGrp="1"/>
          </p:cNvSpPr>
          <p:nvPr>
            <p:ph type="title"/>
          </p:nvPr>
        </p:nvSpPr>
        <p:spPr>
          <a:xfrm>
            <a:off x="457200" y="152718"/>
            <a:ext cx="8534400" cy="837882"/>
          </a:xfrm>
        </p:spPr>
        <p:txBody>
          <a:bodyPr>
            <a:normAutofit/>
          </a:bodyPr>
          <a:lstStyle/>
          <a:p>
            <a:r>
              <a:rPr lang="en-CA" sz="4000" dirty="0">
                <a:solidFill>
                  <a:srgbClr val="7030A0"/>
                </a:solidFill>
              </a:rPr>
              <a:t>best practices: </a:t>
            </a:r>
            <a:r>
              <a:rPr lang="en-CA" dirty="0" err="1">
                <a:solidFill>
                  <a:srgbClr val="7030A0"/>
                </a:solidFill>
              </a:rPr>
              <a:t>DATes</a:t>
            </a:r>
            <a:endParaRPr lang="en-CA" dirty="0">
              <a:solidFill>
                <a:srgbClr val="7030A0"/>
              </a:solidFill>
            </a:endParaRPr>
          </a:p>
        </p:txBody>
      </p:sp>
      <p:sp>
        <p:nvSpPr>
          <p:cNvPr id="3" name="Content Placeholder 2"/>
          <p:cNvSpPr>
            <a:spLocks noGrp="1"/>
          </p:cNvSpPr>
          <p:nvPr>
            <p:ph idx="1"/>
          </p:nvPr>
        </p:nvSpPr>
        <p:spPr>
          <a:xfrm>
            <a:off x="457200" y="1676400"/>
            <a:ext cx="8077200" cy="4953000"/>
          </a:xfrm>
        </p:spPr>
        <p:txBody>
          <a:bodyPr>
            <a:noAutofit/>
          </a:bodyPr>
          <a:lstStyle/>
          <a:p>
            <a:pPr marL="457200" indent="-457200">
              <a:buAutoNum type="arabicPeriod"/>
            </a:pPr>
            <a:r>
              <a:rPr lang="en-CA" b="0" dirty="0"/>
              <a:t>Separate columns for each date and time component</a:t>
            </a:r>
          </a:p>
          <a:p>
            <a:pPr marL="457200" indent="-457200">
              <a:buAutoNum type="arabicPeriod"/>
            </a:pPr>
            <a:r>
              <a:rPr lang="en-CA" b="0" dirty="0"/>
              <a:t>Store as numeric values</a:t>
            </a:r>
          </a:p>
          <a:p>
            <a:endParaRPr lang="en-CA" b="0" dirty="0"/>
          </a:p>
        </p:txBody>
      </p:sp>
      <p:pic>
        <p:nvPicPr>
          <p:cNvPr id="4" name="Picture 3"/>
          <p:cNvPicPr>
            <a:picLocks noChangeAspect="1"/>
          </p:cNvPicPr>
          <p:nvPr/>
        </p:nvPicPr>
        <p:blipFill>
          <a:blip r:embed="rId3"/>
          <a:stretch>
            <a:fillRect/>
          </a:stretch>
        </p:blipFill>
        <p:spPr>
          <a:xfrm>
            <a:off x="838200" y="3429000"/>
            <a:ext cx="1323975" cy="235267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2438400" y="3429000"/>
            <a:ext cx="2324100" cy="2352675"/>
          </a:xfrm>
          <a:prstGeom prst="rect">
            <a:avLst/>
          </a:prstGeom>
          <a:ln>
            <a:solidFill>
              <a:schemeClr val="tx1"/>
            </a:solidFill>
          </a:ln>
        </p:spPr>
      </p:pic>
      <p:sp>
        <p:nvSpPr>
          <p:cNvPr id="6" name="Arrow: Right 5"/>
          <p:cNvSpPr/>
          <p:nvPr/>
        </p:nvSpPr>
        <p:spPr>
          <a:xfrm>
            <a:off x="2101596" y="4267200"/>
            <a:ext cx="597408" cy="969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Right 6"/>
          <p:cNvSpPr/>
          <p:nvPr/>
        </p:nvSpPr>
        <p:spPr>
          <a:xfrm>
            <a:off x="4584192" y="4267200"/>
            <a:ext cx="597408" cy="969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78107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143000"/>
            <a:ext cx="8229600" cy="5181600"/>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sym typeface="Wingdings" panose="05000000000000000000" pitchFamily="2" charset="2"/>
              </a:rPr>
              <a:t>The function </a:t>
            </a:r>
            <a:r>
              <a:rPr lang="en-US" b="0" dirty="0" err="1">
                <a:solidFill>
                  <a:srgbClr val="C00000"/>
                </a:solidFill>
                <a:latin typeface="Lucida Sans Typewriter" panose="020B0509030504030204" pitchFamily="49" charset="0"/>
                <a:sym typeface="Wingdings" panose="05000000000000000000" pitchFamily="2" charset="2"/>
              </a:rPr>
              <a:t>dmy</a:t>
            </a:r>
            <a:r>
              <a:rPr lang="en-US" b="0" dirty="0">
                <a:solidFill>
                  <a:srgbClr val="C00000"/>
                </a:solidFill>
                <a:latin typeface="Lucida Sans Typewriter" panose="020B0509030504030204" pitchFamily="49" charset="0"/>
                <a:sym typeface="Wingdings" panose="05000000000000000000" pitchFamily="2" charset="2"/>
              </a:rPr>
              <a:t>()</a:t>
            </a:r>
            <a:r>
              <a:rPr lang="en-US" b="0" dirty="0">
                <a:sym typeface="Wingdings" panose="05000000000000000000" pitchFamily="2" charset="2"/>
              </a:rPr>
              <a:t> is fairly flexible in terms of what kind of argument it requires</a:t>
            </a:r>
          </a:p>
          <a:p>
            <a:pPr marL="342900" indent="-342900">
              <a:buFont typeface="Wingdings" pitchFamily="2" charset="2"/>
              <a:buChar char="q"/>
            </a:pPr>
            <a:r>
              <a:rPr lang="en-US" b="0" dirty="0">
                <a:sym typeface="Wingdings" panose="05000000000000000000" pitchFamily="2" charset="2"/>
              </a:rPr>
              <a:t>But, it’s always wise to be consistent; use an argument that is a character string</a:t>
            </a:r>
            <a:r>
              <a:rPr lang="en-US" dirty="0">
                <a:sym typeface="Wingdings" panose="05000000000000000000" pitchFamily="2" charset="2"/>
              </a:rPr>
              <a:t> </a:t>
            </a:r>
            <a:r>
              <a:rPr lang="en-US" b="0" dirty="0">
                <a:sym typeface="Wingdings" panose="05000000000000000000" pitchFamily="2" charset="2"/>
              </a:rPr>
              <a:t>in the following format: </a:t>
            </a:r>
            <a:r>
              <a:rPr lang="en-US" b="0" dirty="0">
                <a:solidFill>
                  <a:srgbClr val="7030A0"/>
                </a:solidFill>
                <a:sym typeface="Wingdings" panose="05000000000000000000" pitchFamily="2" charset="2"/>
              </a:rPr>
              <a:t>“</a:t>
            </a:r>
            <a:r>
              <a:rPr lang="en-US" b="0" dirty="0" err="1">
                <a:solidFill>
                  <a:srgbClr val="7030A0"/>
                </a:solidFill>
                <a:sym typeface="Wingdings" panose="05000000000000000000" pitchFamily="2" charset="2"/>
              </a:rPr>
              <a:t>dd</a:t>
            </a:r>
            <a:r>
              <a:rPr lang="en-US" b="0" dirty="0">
                <a:solidFill>
                  <a:srgbClr val="7030A0"/>
                </a:solidFill>
                <a:sym typeface="Wingdings" panose="05000000000000000000" pitchFamily="2" charset="2"/>
              </a:rPr>
              <a:t>-mm-</a:t>
            </a:r>
            <a:r>
              <a:rPr lang="en-US" b="0" dirty="0" err="1">
                <a:solidFill>
                  <a:srgbClr val="7030A0"/>
                </a:solidFill>
                <a:sym typeface="Wingdings" panose="05000000000000000000" pitchFamily="2" charset="2"/>
              </a:rPr>
              <a:t>yyyy</a:t>
            </a:r>
            <a:r>
              <a:rPr lang="en-US" b="0" dirty="0">
                <a:solidFill>
                  <a:srgbClr val="7030A0"/>
                </a:solidFill>
                <a:sym typeface="Wingdings" panose="05000000000000000000" pitchFamily="2" charset="2"/>
              </a:rPr>
              <a:t>”</a:t>
            </a:r>
          </a:p>
          <a:p>
            <a:pPr lvl="1" indent="0">
              <a:buNone/>
            </a:pPr>
            <a:endParaRPr lang="en-US" dirty="0">
              <a:solidFill>
                <a:srgbClr val="7030A0"/>
              </a:solidFill>
              <a:latin typeface="Lucida Sans Typewriter" panose="020B0509030504030204" pitchFamily="49" charset="0"/>
              <a:sym typeface="Wingdings" panose="05000000000000000000" pitchFamily="2" charset="2"/>
            </a:endParaRPr>
          </a:p>
          <a:p>
            <a:pPr marL="342900" indent="-342900">
              <a:buFont typeface="Wingdings" pitchFamily="2" charset="2"/>
              <a:buChar char="q"/>
            </a:pPr>
            <a:r>
              <a:rPr lang="en-US" i="1" dirty="0"/>
              <a:t>Step 1:</a:t>
            </a:r>
            <a:r>
              <a:rPr lang="en-US" b="0" i="1" dirty="0"/>
              <a:t> </a:t>
            </a:r>
            <a:r>
              <a:rPr lang="en-US" b="0" dirty="0"/>
              <a:t>Ensure that you have a single column for each date</a:t>
            </a:r>
            <a:r>
              <a:rPr lang="en-CA" b="0" dirty="0"/>
              <a:t>/time component (or use the provided dataset </a:t>
            </a:r>
            <a:r>
              <a:rPr lang="en-CA" b="0" dirty="0">
                <a:solidFill>
                  <a:srgbClr val="7030A0"/>
                </a:solidFill>
              </a:rPr>
              <a:t>date_data.txt</a:t>
            </a:r>
            <a:r>
              <a:rPr lang="en-CA" b="0" dirty="0"/>
              <a:t>)</a:t>
            </a:r>
          </a:p>
          <a:p>
            <a:pPr algn="ctr"/>
            <a:r>
              <a:rPr lang="en-CA" sz="1900" b="0" dirty="0" err="1">
                <a:solidFill>
                  <a:srgbClr val="C00000"/>
                </a:solidFill>
                <a:latin typeface="Lucida Sans Typewriter" panose="020B0509030504030204" pitchFamily="49" charset="0"/>
              </a:rPr>
              <a:t>exdata</a:t>
            </a:r>
            <a:r>
              <a:rPr lang="en-CA" sz="1900" b="0" dirty="0">
                <a:solidFill>
                  <a:srgbClr val="C00000"/>
                </a:solidFill>
                <a:latin typeface="Lucida Sans Typewriter" panose="020B0509030504030204" pitchFamily="49" charset="0"/>
              </a:rPr>
              <a:t>&lt;-</a:t>
            </a:r>
            <a:r>
              <a:rPr lang="en-CA" sz="1900" b="0" dirty="0" err="1">
                <a:solidFill>
                  <a:srgbClr val="C00000"/>
                </a:solidFill>
                <a:latin typeface="Lucida Sans Typewriter" panose="020B0509030504030204" pitchFamily="49" charset="0"/>
              </a:rPr>
              <a:t>read.delim</a:t>
            </a:r>
            <a:r>
              <a:rPr lang="en-CA" sz="1900" b="0" dirty="0">
                <a:solidFill>
                  <a:srgbClr val="C00000"/>
                </a:solidFill>
                <a:latin typeface="Lucida Sans Typewriter" panose="020B0509030504030204" pitchFamily="49" charset="0"/>
              </a:rPr>
              <a:t>(date_data.txt)</a:t>
            </a:r>
          </a:p>
          <a:p>
            <a:pPr marL="342900" indent="-342900">
              <a:buFont typeface="Wingdings" pitchFamily="2" charset="2"/>
              <a:buChar char="q"/>
            </a:pPr>
            <a:r>
              <a:rPr lang="en-CA" i="1" dirty="0"/>
              <a:t>Step 2:</a:t>
            </a:r>
            <a:r>
              <a:rPr lang="en-CA" b="0" dirty="0"/>
              <a:t> Use the </a:t>
            </a:r>
            <a:r>
              <a:rPr lang="en-CA" b="0" dirty="0">
                <a:solidFill>
                  <a:srgbClr val="C00000"/>
                </a:solidFill>
                <a:latin typeface="Lucida Sans Typewriter" panose="020B0509030504030204" pitchFamily="49" charset="0"/>
              </a:rPr>
              <a:t>paste()</a:t>
            </a:r>
            <a:r>
              <a:rPr lang="en-CA" b="0" dirty="0"/>
              <a:t> function to create a vector of class character</a:t>
            </a:r>
          </a:p>
          <a:p>
            <a:pPr algn="ctr"/>
            <a:r>
              <a:rPr lang="en-CA" sz="1800" b="0" dirty="0" err="1">
                <a:solidFill>
                  <a:srgbClr val="C00000"/>
                </a:solidFill>
                <a:latin typeface="Lucida Sans Typewriter" panose="020B0509030504030204" pitchFamily="49" charset="0"/>
              </a:rPr>
              <a:t>dvec</a:t>
            </a:r>
            <a:r>
              <a:rPr lang="en-CA" sz="1800" b="0" dirty="0">
                <a:solidFill>
                  <a:srgbClr val="C00000"/>
                </a:solidFill>
                <a:latin typeface="Lucida Sans Typewriter" panose="020B0509030504030204" pitchFamily="49" charset="0"/>
              </a:rPr>
              <a:t>&lt;-paste(</a:t>
            </a:r>
            <a:r>
              <a:rPr lang="en-CA" sz="1800" b="0" dirty="0" err="1">
                <a:solidFill>
                  <a:srgbClr val="C00000"/>
                </a:solidFill>
                <a:latin typeface="Lucida Sans Typewriter" panose="020B0509030504030204" pitchFamily="49" charset="0"/>
              </a:rPr>
              <a:t>exdata$day</a:t>
            </a:r>
            <a:r>
              <a:rPr lang="en-CA" sz="1800" b="0" dirty="0">
                <a:solidFill>
                  <a:srgbClr val="C00000"/>
                </a:solidFill>
                <a:latin typeface="Lucida Sans Typewriter" panose="020B0509030504030204" pitchFamily="49" charset="0"/>
              </a:rPr>
              <a:t>, </a:t>
            </a:r>
            <a:r>
              <a:rPr lang="en-CA" sz="1800" b="0" dirty="0" err="1">
                <a:solidFill>
                  <a:srgbClr val="C00000"/>
                </a:solidFill>
                <a:latin typeface="Lucida Sans Typewriter" panose="020B0509030504030204" pitchFamily="49" charset="0"/>
              </a:rPr>
              <a:t>exdata$month</a:t>
            </a:r>
            <a:r>
              <a:rPr lang="en-CA" sz="1800" b="0" dirty="0">
                <a:solidFill>
                  <a:srgbClr val="C00000"/>
                </a:solidFill>
                <a:latin typeface="Lucida Sans Typewriter" panose="020B0509030504030204" pitchFamily="49" charset="0"/>
              </a:rPr>
              <a:t>, </a:t>
            </a:r>
            <a:r>
              <a:rPr lang="en-CA" sz="1800" b="0" dirty="0" err="1">
                <a:solidFill>
                  <a:srgbClr val="C00000"/>
                </a:solidFill>
                <a:latin typeface="Lucida Sans Typewriter" panose="020B0509030504030204" pitchFamily="49" charset="0"/>
              </a:rPr>
              <a:t>exdata$year</a:t>
            </a:r>
            <a:r>
              <a:rPr lang="en-CA" sz="1800" b="0" dirty="0">
                <a:solidFill>
                  <a:srgbClr val="C00000"/>
                </a:solidFill>
                <a:latin typeface="Lucida Sans Typewriter" panose="020B0509030504030204" pitchFamily="49" charset="0"/>
              </a:rPr>
              <a:t>, </a:t>
            </a:r>
            <a:r>
              <a:rPr lang="en-CA" sz="1800" b="0" dirty="0" err="1">
                <a:solidFill>
                  <a:srgbClr val="C00000"/>
                </a:solidFill>
                <a:latin typeface="Lucida Sans Typewriter" panose="020B0509030504030204" pitchFamily="49" charset="0"/>
              </a:rPr>
              <a:t>sep</a:t>
            </a:r>
            <a:r>
              <a:rPr lang="en-CA" sz="1800" b="0" dirty="0">
                <a:solidFill>
                  <a:srgbClr val="C00000"/>
                </a:solidFill>
                <a:latin typeface="Lucida Sans Typewriter" panose="020B0509030504030204" pitchFamily="49" charset="0"/>
              </a:rPr>
              <a:t>=“-”)</a:t>
            </a:r>
          </a:p>
          <a:p>
            <a:pPr marL="285750" indent="-285750">
              <a:buFont typeface="Wingdings" panose="05000000000000000000" pitchFamily="2" charset="2"/>
              <a:buChar char="q"/>
            </a:pPr>
            <a:r>
              <a:rPr lang="en-CA" sz="2100" i="1" dirty="0"/>
              <a:t>Step 3:</a:t>
            </a:r>
            <a:r>
              <a:rPr lang="en-CA" sz="2100" b="0" dirty="0"/>
              <a:t> Wrap this vector with </a:t>
            </a:r>
            <a:r>
              <a:rPr lang="en-CA" sz="2100" b="0" dirty="0" err="1"/>
              <a:t>dmy</a:t>
            </a:r>
            <a:r>
              <a:rPr lang="en-CA" sz="2100" b="0" dirty="0"/>
              <a:t>() and use it to create a new column</a:t>
            </a:r>
          </a:p>
          <a:p>
            <a:pPr algn="ctr"/>
            <a:r>
              <a:rPr lang="en-CA" sz="1900" b="0" dirty="0" err="1">
                <a:solidFill>
                  <a:srgbClr val="C00000"/>
                </a:solidFill>
                <a:latin typeface="Lucida Sans Typewriter" panose="020B0509030504030204" pitchFamily="49" charset="0"/>
              </a:rPr>
              <a:t>exdata$date</a:t>
            </a:r>
            <a:r>
              <a:rPr lang="en-CA" sz="1900" b="0" dirty="0">
                <a:solidFill>
                  <a:srgbClr val="C00000"/>
                </a:solidFill>
                <a:latin typeface="Lucida Sans Typewriter" panose="020B0509030504030204" pitchFamily="49" charset="0"/>
              </a:rPr>
              <a:t>&lt;-</a:t>
            </a:r>
            <a:r>
              <a:rPr lang="en-CA" sz="1900" b="0" dirty="0" err="1">
                <a:solidFill>
                  <a:srgbClr val="C00000"/>
                </a:solidFill>
                <a:latin typeface="Lucida Sans Typewriter" panose="020B0509030504030204" pitchFamily="49" charset="0"/>
              </a:rPr>
              <a:t>dmy</a:t>
            </a:r>
            <a:r>
              <a:rPr lang="en-CA" sz="1900" b="0" dirty="0">
                <a:solidFill>
                  <a:srgbClr val="C00000"/>
                </a:solidFill>
                <a:latin typeface="Lucida Sans Typewriter" panose="020B0509030504030204" pitchFamily="49" charset="0"/>
              </a:rPr>
              <a:t>(</a:t>
            </a:r>
            <a:r>
              <a:rPr lang="en-CA" sz="1900" b="0" dirty="0" err="1">
                <a:solidFill>
                  <a:srgbClr val="C00000"/>
                </a:solidFill>
                <a:latin typeface="Lucida Sans Typewriter" panose="020B0509030504030204" pitchFamily="49" charset="0"/>
              </a:rPr>
              <a:t>dvec</a:t>
            </a:r>
            <a:r>
              <a:rPr lang="en-CA" sz="1900" b="0" dirty="0">
                <a:solidFill>
                  <a:srgbClr val="C00000"/>
                </a:solidFill>
                <a:latin typeface="Lucida Sans Typewriter" panose="020B0509030504030204" pitchFamily="49" charset="0"/>
              </a:rPr>
              <a:t>)</a:t>
            </a:r>
          </a:p>
          <a:p>
            <a:pPr algn="ctr"/>
            <a:endParaRPr lang="en-CA" sz="1800" b="0" dirty="0">
              <a:solidFill>
                <a:srgbClr val="C00000"/>
              </a:solidFill>
              <a:latin typeface="Lucida Sans Typewriter" panose="020B0509030504030204" pitchFamily="49" charset="0"/>
            </a:endParaRPr>
          </a:p>
        </p:txBody>
      </p:sp>
      <p:sp>
        <p:nvSpPr>
          <p:cNvPr id="4" name="Content Placeholder 2"/>
          <p:cNvSpPr txBox="1">
            <a:spLocks/>
          </p:cNvSpPr>
          <p:nvPr/>
        </p:nvSpPr>
        <p:spPr>
          <a:xfrm>
            <a:off x="457200" y="3352800"/>
            <a:ext cx="7010400" cy="38862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endParaRPr lang="en-US" b="0" dirty="0">
              <a:solidFill>
                <a:schemeClr val="tx2"/>
              </a:solidFill>
              <a:latin typeface="Lucida Sans Typewriter" panose="020B0509030504030204" pitchFamily="49" charset="0"/>
              <a:sym typeface="Wingdings" panose="05000000000000000000" pitchFamily="2" charset="2"/>
            </a:endParaRPr>
          </a:p>
        </p:txBody>
      </p:sp>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err="1">
                <a:solidFill>
                  <a:srgbClr val="C00000"/>
                </a:solidFill>
              </a:rPr>
              <a:t>DatEs</a:t>
            </a:r>
            <a:r>
              <a:rPr lang="en-CA" dirty="0">
                <a:solidFill>
                  <a:srgbClr val="C00000"/>
                </a:solidFill>
              </a:rPr>
              <a:t>: </a:t>
            </a:r>
            <a:r>
              <a:rPr lang="en-CA" sz="3000" b="1" dirty="0" err="1">
                <a:solidFill>
                  <a:srgbClr val="C00000"/>
                </a:solidFill>
                <a:latin typeface="Lucida Sans Typewriter" panose="020B0509030504030204" pitchFamily="49" charset="0"/>
              </a:rPr>
              <a:t>lubridate</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dmy</a:t>
            </a:r>
            <a:r>
              <a:rPr lang="en-CA" sz="3000" b="1" dirty="0">
                <a:solidFill>
                  <a:srgbClr val="C00000"/>
                </a:solidFill>
                <a:latin typeface="Lucida Sans Typewriter" panose="020B0509030504030204" pitchFamily="49" charset="0"/>
              </a:rPr>
              <a:t>()</a:t>
            </a:r>
          </a:p>
        </p:txBody>
      </p:sp>
      <p:sp>
        <p:nvSpPr>
          <p:cNvPr id="9" name="TextBox 8"/>
          <p:cNvSpPr txBox="1"/>
          <p:nvPr/>
        </p:nvSpPr>
        <p:spPr>
          <a:xfrm>
            <a:off x="5410200" y="6324600"/>
            <a:ext cx="3505200" cy="400110"/>
          </a:xfrm>
          <a:prstGeom prst="rect">
            <a:avLst/>
          </a:prstGeom>
          <a:solidFill>
            <a:schemeClr val="bg1"/>
          </a:solidFill>
          <a:ln w="38100">
            <a:solidFill>
              <a:srgbClr val="7030A0"/>
            </a:solidFill>
          </a:ln>
        </p:spPr>
        <p:txBody>
          <a:bodyPr wrap="square" rtlCol="0">
            <a:spAutoFit/>
          </a:bodyPr>
          <a:lstStyle/>
          <a:p>
            <a:pPr algn="ctr"/>
            <a:r>
              <a:rPr lang="en-CA" sz="2000" dirty="0">
                <a:solidFill>
                  <a:srgbClr val="7030A0"/>
                </a:solidFill>
              </a:rPr>
              <a:t>Start </a:t>
            </a:r>
            <a:r>
              <a:rPr lang="en-CA" sz="2000" b="1" dirty="0">
                <a:solidFill>
                  <a:srgbClr val="7030A0"/>
                </a:solidFill>
              </a:rPr>
              <a:t>Maine_CodeAlong3.R</a:t>
            </a:r>
            <a:endParaRPr lang="en-CA" sz="2000" b="1" i="1" dirty="0">
              <a:solidFill>
                <a:srgbClr val="7030A0"/>
              </a:solidFill>
            </a:endParaRPr>
          </a:p>
        </p:txBody>
      </p:sp>
    </p:spTree>
    <p:extLst>
      <p:ext uri="{BB962C8B-B14F-4D97-AF65-F5344CB8AC3E}">
        <p14:creationId xmlns:p14="http://schemas.microsoft.com/office/powerpoint/2010/main" val="3939158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chemeClr val="tx2"/>
            </a:solidFill>
          </a:ln>
        </p:spPr>
        <p:txBody>
          <a:bodyPr>
            <a:normAutofit/>
          </a:bodyPr>
          <a:lstStyle/>
          <a:p>
            <a:r>
              <a:rPr lang="en-CA" dirty="0"/>
              <a:t>(A) Use </a:t>
            </a:r>
            <a:r>
              <a:rPr lang="en-CA" dirty="0" err="1">
                <a:solidFill>
                  <a:srgbClr val="C00000"/>
                </a:solidFill>
                <a:latin typeface="Lucida Sans Typewriter" panose="020B0509030504030204" pitchFamily="49" charset="0"/>
              </a:rPr>
              <a:t>dmy_hms</a:t>
            </a:r>
            <a:r>
              <a:rPr lang="en-CA" dirty="0">
                <a:solidFill>
                  <a:srgbClr val="C00000"/>
                </a:solidFill>
                <a:latin typeface="Lucida Sans Typewriter" panose="020B0509030504030204" pitchFamily="49" charset="0"/>
              </a:rPr>
              <a:t>()</a:t>
            </a:r>
            <a:r>
              <a:rPr lang="en-CA" dirty="0"/>
              <a:t> to create a column in </a:t>
            </a:r>
            <a:r>
              <a:rPr lang="en-CA" dirty="0" err="1">
                <a:solidFill>
                  <a:srgbClr val="C00000"/>
                </a:solidFill>
                <a:latin typeface="Lucida Sans Typewriter" panose="020B0509030504030204" pitchFamily="49" charset="0"/>
              </a:rPr>
              <a:t>exdata</a:t>
            </a:r>
            <a:r>
              <a:rPr lang="en-CA" dirty="0"/>
              <a:t> called </a:t>
            </a:r>
            <a:r>
              <a:rPr lang="en-CA" dirty="0" err="1">
                <a:solidFill>
                  <a:srgbClr val="C00000"/>
                </a:solidFill>
                <a:latin typeface="Lucida Sans Typewriter" panose="020B0509030504030204" pitchFamily="49" charset="0"/>
              </a:rPr>
              <a:t>datetime</a:t>
            </a:r>
            <a:r>
              <a:rPr lang="en-CA" dirty="0"/>
              <a:t> that contains both date and time information.</a:t>
            </a:r>
          </a:p>
          <a:p>
            <a:r>
              <a:rPr lang="en-CA" dirty="0"/>
              <a:t>(B) Go to your own .R script and format dates and/or </a:t>
            </a:r>
            <a:r>
              <a:rPr lang="en-CA" dirty="0" err="1"/>
              <a:t>datetimes</a:t>
            </a:r>
            <a:r>
              <a:rPr lang="en-CA" dirty="0"/>
              <a:t> using your own data</a:t>
            </a:r>
          </a:p>
          <a:p>
            <a:endParaRPr lang="en-US" b="0" dirty="0">
              <a:solidFill>
                <a:schemeClr val="tx2"/>
              </a:solidFill>
              <a:latin typeface="Lucida Sans Typewriter" panose="020B0509030504030204" pitchFamily="49" charset="0"/>
              <a:sym typeface="Wingdings" panose="05000000000000000000" pitchFamily="2" charset="2"/>
            </a:endParaRPr>
          </a:p>
          <a:p>
            <a:r>
              <a:rPr lang="en-US" b="0" i="1" dirty="0">
                <a:sym typeface="Wingdings" panose="05000000000000000000" pitchFamily="2" charset="2"/>
              </a:rPr>
              <a:t>Note:</a:t>
            </a:r>
            <a:r>
              <a:rPr lang="en-US" b="0" dirty="0">
                <a:sym typeface="Wingdings" panose="05000000000000000000" pitchFamily="2" charset="2"/>
              </a:rPr>
              <a:t> If R experiences an error, it will stop running the piece of code, and report the error to you. If you receive a warning, it means that the code ran successfully, but you need to check the warning using </a:t>
            </a:r>
            <a:r>
              <a:rPr lang="en-US" b="0" dirty="0">
                <a:solidFill>
                  <a:schemeClr val="tx2"/>
                </a:solidFill>
                <a:latin typeface="Lucida Sans Typewriter" panose="020B0509030504030204" pitchFamily="49" charset="0"/>
                <a:sym typeface="Wingdings" panose="05000000000000000000" pitchFamily="2" charset="2"/>
              </a:rPr>
              <a:t>warning()</a:t>
            </a:r>
            <a:r>
              <a:rPr lang="en-US" b="0" dirty="0">
                <a:sym typeface="Wingdings" panose="05000000000000000000" pitchFamily="2" charset="2"/>
              </a:rPr>
              <a:t> to be sure it ran correctly.</a:t>
            </a:r>
          </a:p>
          <a:p>
            <a:r>
              <a:rPr lang="en-US" b="0" dirty="0">
                <a:sym typeface="Wingdings" panose="05000000000000000000" pitchFamily="2" charset="2"/>
              </a:rPr>
              <a:t>When using </a:t>
            </a:r>
            <a:r>
              <a:rPr lang="en-US" b="0" dirty="0" err="1">
                <a:solidFill>
                  <a:schemeClr val="tx2"/>
                </a:solidFill>
                <a:latin typeface="Lucida Sans Typewriter" panose="020B0509030504030204" pitchFamily="49" charset="0"/>
                <a:sym typeface="Wingdings" panose="05000000000000000000" pitchFamily="2" charset="2"/>
              </a:rPr>
              <a:t>dmy</a:t>
            </a:r>
            <a:r>
              <a:rPr lang="en-US" b="0" dirty="0">
                <a:solidFill>
                  <a:schemeClr val="tx2"/>
                </a:solidFill>
                <a:latin typeface="Lucida Sans Typewriter" panose="020B0509030504030204" pitchFamily="49" charset="0"/>
                <a:sym typeface="Wingdings" panose="05000000000000000000" pitchFamily="2" charset="2"/>
              </a:rPr>
              <a:t>()</a:t>
            </a:r>
            <a:r>
              <a:rPr lang="en-US" b="0" dirty="0">
                <a:sym typeface="Wingdings" panose="05000000000000000000" pitchFamily="2" charset="2"/>
              </a:rPr>
              <a:t> or </a:t>
            </a:r>
            <a:r>
              <a:rPr lang="en-US" b="0" dirty="0" err="1">
                <a:solidFill>
                  <a:schemeClr val="tx2"/>
                </a:solidFill>
                <a:latin typeface="Lucida Sans Typewriter" panose="020B0509030504030204" pitchFamily="49" charset="0"/>
                <a:sym typeface="Wingdings" panose="05000000000000000000" pitchFamily="2" charset="2"/>
              </a:rPr>
              <a:t>dmy_hm</a:t>
            </a:r>
            <a:r>
              <a:rPr lang="en-US" b="0" dirty="0">
                <a:solidFill>
                  <a:schemeClr val="tx2"/>
                </a:solidFill>
                <a:latin typeface="Lucida Sans Typewriter" panose="020B0509030504030204" pitchFamily="49" charset="0"/>
                <a:sym typeface="Wingdings" panose="05000000000000000000" pitchFamily="2" charset="2"/>
              </a:rPr>
              <a:t>()</a:t>
            </a:r>
            <a:r>
              <a:rPr lang="en-US" b="0" dirty="0">
                <a:sym typeface="Wingdings" panose="05000000000000000000" pitchFamily="2" charset="2"/>
              </a:rPr>
              <a:t> you may see a warning </a:t>
            </a:r>
            <a:r>
              <a:rPr lang="en-US" b="0" dirty="0">
                <a:solidFill>
                  <a:schemeClr val="tx2"/>
                </a:solidFill>
                <a:latin typeface="Lucida Sans Typewriter" panose="020B0509030504030204" pitchFamily="49" charset="0"/>
                <a:sym typeface="Wingdings" panose="05000000000000000000" pitchFamily="2" charset="2"/>
              </a:rPr>
              <a:t>“___failed to parse”</a:t>
            </a:r>
            <a:r>
              <a:rPr lang="en-US" b="0" dirty="0">
                <a:sym typeface="Wingdings" panose="05000000000000000000" pitchFamily="2" charset="2"/>
              </a:rPr>
              <a:t>. This means that somewhere in your dataset a portion of your date (day, month, etc.) was missing and the overall date becomes NA.</a:t>
            </a:r>
          </a:p>
          <a:p>
            <a:endParaRPr lang="en-CA" dirty="0">
              <a:solidFill>
                <a:schemeClr val="tx2"/>
              </a:solidFill>
            </a:endParaRPr>
          </a:p>
          <a:p>
            <a:endParaRPr lang="en-CA" dirty="0">
              <a:solidFill>
                <a:schemeClr val="tx2"/>
              </a:solidFill>
            </a:endParaRP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2.1</a:t>
            </a:r>
          </a:p>
        </p:txBody>
      </p:sp>
    </p:spTree>
    <p:extLst>
      <p:ext uri="{BB962C8B-B14F-4D97-AF65-F5344CB8AC3E}">
        <p14:creationId xmlns:p14="http://schemas.microsoft.com/office/powerpoint/2010/main" val="2534873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2590800"/>
            <a:ext cx="8534400" cy="83788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lgn="ctr"/>
            <a:r>
              <a:rPr lang="en-CA" dirty="0">
                <a:solidFill>
                  <a:srgbClr val="C00000"/>
                </a:solidFill>
              </a:rPr>
              <a:t>Lunch!</a:t>
            </a:r>
          </a:p>
        </p:txBody>
      </p:sp>
    </p:spTree>
    <p:extLst>
      <p:ext uri="{BB962C8B-B14F-4D97-AF65-F5344CB8AC3E}">
        <p14:creationId xmlns:p14="http://schemas.microsoft.com/office/powerpoint/2010/main" val="32189830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142999"/>
            <a:ext cx="8458200" cy="5407223"/>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Data analysis often begins with generating summary statistics</a:t>
            </a:r>
          </a:p>
          <a:p>
            <a:pPr marL="342900" indent="-342900">
              <a:buFont typeface="Wingdings" pitchFamily="2" charset="2"/>
              <a:buChar char="q"/>
            </a:pPr>
            <a:r>
              <a:rPr lang="en-US" b="0" dirty="0"/>
              <a:t>There are many simple ways to summarize your data!</a:t>
            </a:r>
          </a:p>
          <a:p>
            <a:endParaRPr lang="en-US" sz="1600" b="0" dirty="0"/>
          </a:p>
          <a:p>
            <a:r>
              <a:rPr lang="en-US" sz="2100" b="0" dirty="0">
                <a:solidFill>
                  <a:srgbClr val="007635"/>
                </a:solidFill>
                <a:latin typeface="Lucida Sans Typewriter" panose="020B0509030504030204" pitchFamily="49" charset="0"/>
              </a:rPr>
              <a:t># Counts</a:t>
            </a:r>
          </a:p>
          <a:p>
            <a:r>
              <a:rPr lang="en-US" sz="2100" b="0" dirty="0">
                <a:solidFill>
                  <a:schemeClr val="tx2"/>
                </a:solidFill>
                <a:latin typeface="Lucida Sans Typewriter" panose="020B0509030504030204" pitchFamily="49" charset="0"/>
              </a:rPr>
              <a:t>table(</a:t>
            </a:r>
            <a:r>
              <a:rPr lang="en-US" sz="2100" b="0" dirty="0" err="1">
                <a:solidFill>
                  <a:schemeClr val="tx2"/>
                </a:solidFill>
                <a:latin typeface="Lucida Sans Typewriter" panose="020B0509030504030204" pitchFamily="49" charset="0"/>
              </a:rPr>
              <a:t>mydata$year</a:t>
            </a:r>
            <a:r>
              <a:rPr lang="en-US" sz="2100" b="0" dirty="0">
                <a:solidFill>
                  <a:schemeClr val="tx2"/>
                </a:solidFill>
                <a:latin typeface="Lucida Sans Typewriter" panose="020B0509030504030204" pitchFamily="49" charset="0"/>
              </a:rPr>
              <a:t>)</a:t>
            </a:r>
          </a:p>
          <a:p>
            <a:r>
              <a:rPr lang="en-US" sz="2100" b="0" dirty="0">
                <a:solidFill>
                  <a:schemeClr val="tx2"/>
                </a:solidFill>
                <a:latin typeface="Lucida Sans Typewriter" panose="020B0509030504030204" pitchFamily="49" charset="0"/>
              </a:rPr>
              <a:t>table(</a:t>
            </a:r>
            <a:r>
              <a:rPr lang="en-US" sz="2100" b="0" dirty="0" err="1">
                <a:solidFill>
                  <a:schemeClr val="tx2"/>
                </a:solidFill>
                <a:latin typeface="Lucida Sans Typewriter" panose="020B0509030504030204" pitchFamily="49" charset="0"/>
              </a:rPr>
              <a:t>mydata$year</a:t>
            </a:r>
            <a:r>
              <a:rPr lang="en-US" sz="2100" b="0" dirty="0">
                <a:solidFill>
                  <a:schemeClr val="tx2"/>
                </a:solidFill>
                <a:latin typeface="Lucida Sans Typewriter" panose="020B0509030504030204" pitchFamily="49" charset="0"/>
              </a:rPr>
              <a:t>, </a:t>
            </a:r>
            <a:r>
              <a:rPr lang="en-US" sz="2100" b="0" dirty="0" err="1">
                <a:solidFill>
                  <a:schemeClr val="tx2"/>
                </a:solidFill>
                <a:latin typeface="Lucida Sans Typewriter" panose="020B0509030504030204" pitchFamily="49" charset="0"/>
              </a:rPr>
              <a:t>mydata$sex</a:t>
            </a:r>
            <a:r>
              <a:rPr lang="en-US" sz="2100" b="0" dirty="0">
                <a:solidFill>
                  <a:schemeClr val="tx2"/>
                </a:solidFill>
                <a:latin typeface="Lucida Sans Typewriter" panose="020B0509030504030204" pitchFamily="49" charset="0"/>
              </a:rPr>
              <a:t>)</a:t>
            </a:r>
          </a:p>
          <a:p>
            <a:endParaRPr lang="en-US" sz="2100" b="0" dirty="0">
              <a:solidFill>
                <a:schemeClr val="tx2"/>
              </a:solidFill>
              <a:latin typeface="Lucida Sans Typewriter" panose="020B0509030504030204" pitchFamily="49" charset="0"/>
            </a:endParaRPr>
          </a:p>
          <a:p>
            <a:r>
              <a:rPr lang="en-US" sz="2100" b="0" dirty="0">
                <a:solidFill>
                  <a:srgbClr val="007635"/>
                </a:solidFill>
                <a:latin typeface="Lucida Sans Typewriter" panose="020B0509030504030204" pitchFamily="49" charset="0"/>
              </a:rPr>
              <a:t># Statistics</a:t>
            </a:r>
          </a:p>
          <a:p>
            <a:r>
              <a:rPr lang="en-US" sz="2100" b="0" dirty="0">
                <a:solidFill>
                  <a:schemeClr val="tx2"/>
                </a:solidFill>
                <a:latin typeface="Lucida Sans Typewriter" panose="020B0509030504030204" pitchFamily="49" charset="0"/>
              </a:rPr>
              <a:t>library(</a:t>
            </a:r>
            <a:r>
              <a:rPr lang="en-US" sz="2100" b="0" dirty="0" err="1">
                <a:solidFill>
                  <a:schemeClr val="tx2"/>
                </a:solidFill>
                <a:latin typeface="Lucida Sans Typewriter" panose="020B0509030504030204" pitchFamily="49" charset="0"/>
              </a:rPr>
              <a:t>doBy</a:t>
            </a:r>
            <a:r>
              <a:rPr lang="en-US" sz="2100" b="0" dirty="0">
                <a:solidFill>
                  <a:schemeClr val="tx2"/>
                </a:solidFill>
                <a:latin typeface="Lucida Sans Typewriter" panose="020B0509030504030204" pitchFamily="49" charset="0"/>
              </a:rPr>
              <a:t>)</a:t>
            </a:r>
          </a:p>
          <a:p>
            <a:r>
              <a:rPr lang="en-US" sz="2100" b="0" dirty="0" err="1">
                <a:solidFill>
                  <a:schemeClr val="tx2"/>
                </a:solidFill>
                <a:latin typeface="Lucida Sans Typewriter" panose="020B0509030504030204" pitchFamily="49" charset="0"/>
              </a:rPr>
              <a:t>summaryBy</a:t>
            </a:r>
            <a:r>
              <a:rPr lang="en-US" sz="2100" b="0" dirty="0">
                <a:solidFill>
                  <a:schemeClr val="tx2"/>
                </a:solidFill>
                <a:latin typeface="Lucida Sans Typewriter" panose="020B0509030504030204" pitchFamily="49" charset="0"/>
              </a:rPr>
              <a:t>(</a:t>
            </a:r>
            <a:r>
              <a:rPr lang="en-US" sz="2100" b="0" dirty="0" err="1">
                <a:solidFill>
                  <a:schemeClr val="tx2"/>
                </a:solidFill>
                <a:latin typeface="Lucida Sans Typewriter" panose="020B0509030504030204" pitchFamily="49" charset="0"/>
              </a:rPr>
              <a:t>weight~year+sex</a:t>
            </a:r>
            <a:r>
              <a:rPr lang="en-US" sz="2100" b="0" dirty="0">
                <a:solidFill>
                  <a:schemeClr val="tx2"/>
                </a:solidFill>
                <a:latin typeface="Lucida Sans Typewriter" panose="020B0509030504030204" pitchFamily="49" charset="0"/>
              </a:rPr>
              <a:t>, data=</a:t>
            </a:r>
            <a:r>
              <a:rPr lang="en-US" sz="2100" b="0" dirty="0" err="1">
                <a:solidFill>
                  <a:schemeClr val="tx2"/>
                </a:solidFill>
                <a:latin typeface="Lucida Sans Typewriter" panose="020B0509030504030204" pitchFamily="49" charset="0"/>
              </a:rPr>
              <a:t>mydata</a:t>
            </a:r>
            <a:r>
              <a:rPr lang="en-US" sz="2100" b="0" dirty="0">
                <a:solidFill>
                  <a:schemeClr val="tx2"/>
                </a:solidFill>
                <a:latin typeface="Lucida Sans Typewriter" panose="020B0509030504030204" pitchFamily="49" charset="0"/>
              </a:rPr>
              <a:t>)</a:t>
            </a:r>
          </a:p>
          <a:p>
            <a:r>
              <a:rPr lang="en-US" sz="2100" b="0" dirty="0" err="1">
                <a:solidFill>
                  <a:schemeClr val="tx2"/>
                </a:solidFill>
                <a:latin typeface="Lucida Sans Typewriter" panose="020B0509030504030204" pitchFamily="49" charset="0"/>
              </a:rPr>
              <a:t>summaryBy</a:t>
            </a:r>
            <a:r>
              <a:rPr lang="en-US" sz="2100" b="0" dirty="0">
                <a:solidFill>
                  <a:schemeClr val="tx2"/>
                </a:solidFill>
                <a:latin typeface="Lucida Sans Typewriter" panose="020B0509030504030204" pitchFamily="49" charset="0"/>
              </a:rPr>
              <a:t>(</a:t>
            </a:r>
            <a:r>
              <a:rPr lang="en-US" sz="2100" b="0" dirty="0" err="1">
                <a:solidFill>
                  <a:schemeClr val="tx2"/>
                </a:solidFill>
                <a:latin typeface="Lucida Sans Typewriter" panose="020B0509030504030204" pitchFamily="49" charset="0"/>
              </a:rPr>
              <a:t>weight~year+sex</a:t>
            </a:r>
            <a:r>
              <a:rPr lang="en-US" sz="2100" b="0" dirty="0">
                <a:solidFill>
                  <a:schemeClr val="tx2"/>
                </a:solidFill>
                <a:latin typeface="Lucida Sans Typewriter" panose="020B0509030504030204" pitchFamily="49" charset="0"/>
              </a:rPr>
              <a:t>, data=</a:t>
            </a:r>
            <a:r>
              <a:rPr lang="en-US" sz="2100" b="0" dirty="0" err="1">
                <a:solidFill>
                  <a:schemeClr val="tx2"/>
                </a:solidFill>
                <a:latin typeface="Lucida Sans Typewriter" panose="020B0509030504030204" pitchFamily="49" charset="0"/>
              </a:rPr>
              <a:t>mydata</a:t>
            </a:r>
            <a:r>
              <a:rPr lang="en-US" sz="2100" b="0" dirty="0">
                <a:solidFill>
                  <a:schemeClr val="tx2"/>
                </a:solidFill>
                <a:latin typeface="Lucida Sans Typewriter" panose="020B0509030504030204" pitchFamily="49" charset="0"/>
              </a:rPr>
              <a:t>, FUN=min)</a:t>
            </a:r>
          </a:p>
          <a:p>
            <a:endParaRPr lang="en-US" b="0" dirty="0">
              <a:solidFill>
                <a:schemeClr val="tx2"/>
              </a:solidFill>
              <a:latin typeface="Lucida Sans Typewriter" panose="020B0509030504030204" pitchFamily="49" charset="0"/>
            </a:endParaRPr>
          </a:p>
          <a:p>
            <a:pPr marL="342900" indent="-342900">
              <a:buFont typeface="Wingdings" panose="05000000000000000000" pitchFamily="2" charset="2"/>
              <a:buChar char="q"/>
            </a:pPr>
            <a:r>
              <a:rPr lang="en-US" b="0" dirty="0"/>
              <a:t>Each method has pros and cons, and your use will change depending on the situation</a:t>
            </a:r>
          </a:p>
          <a:p>
            <a:pPr marL="342900" indent="-342900">
              <a:buFont typeface="Wingdings" panose="05000000000000000000" pitchFamily="2" charset="2"/>
              <a:buChar char="q"/>
            </a:pPr>
            <a:r>
              <a:rPr lang="en-US" b="0" dirty="0"/>
              <a:t>However…</a:t>
            </a:r>
          </a:p>
          <a:p>
            <a:endParaRPr lang="en-US" b="0" dirty="0">
              <a:solidFill>
                <a:schemeClr val="tx2"/>
              </a:solidFill>
              <a:latin typeface="Lucida Sans Typewriter" panose="020B0509030504030204" pitchFamily="49" charset="0"/>
            </a:endParaRPr>
          </a:p>
          <a:p>
            <a:endParaRPr lang="en-US" b="0" dirty="0">
              <a:solidFill>
                <a:schemeClr val="tx2"/>
              </a:solidFill>
              <a:latin typeface="Lucida Sans Typewriter" panose="020B0509030504030204" pitchFamily="49" charset="0"/>
            </a:endParaRPr>
          </a:p>
        </p:txBody>
      </p:sp>
      <p:sp>
        <p:nvSpPr>
          <p:cNvPr id="7"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a:t>
            </a:r>
            <a:r>
              <a:rPr lang="en-CA" sz="3200" dirty="0">
                <a:solidFill>
                  <a:srgbClr val="C00000"/>
                </a:solidFill>
              </a:rPr>
              <a:t>: </a:t>
            </a:r>
            <a:r>
              <a:rPr lang="en-CA" sz="3000" dirty="0">
                <a:solidFill>
                  <a:srgbClr val="C00000"/>
                </a:solidFill>
              </a:rPr>
              <a:t>methods</a:t>
            </a:r>
          </a:p>
        </p:txBody>
      </p:sp>
    </p:spTree>
    <p:extLst>
      <p:ext uri="{BB962C8B-B14F-4D97-AF65-F5344CB8AC3E}">
        <p14:creationId xmlns:p14="http://schemas.microsoft.com/office/powerpoint/2010/main" val="42042180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143000"/>
            <a:ext cx="8229600" cy="28194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Clr>
                <a:schemeClr val="tx1"/>
              </a:buClr>
              <a:buFont typeface="Wingdings" pitchFamily="2" charset="2"/>
              <a:buChar char="q"/>
            </a:pPr>
            <a:r>
              <a:rPr lang="en-US" sz="1900" b="0" dirty="0">
                <a:solidFill>
                  <a:srgbClr val="C00000"/>
                </a:solidFill>
                <a:latin typeface="Lucida Sans Typewriter" panose="020B0509030504030204" pitchFamily="49" charset="0"/>
              </a:rPr>
              <a:t>{</a:t>
            </a:r>
            <a:r>
              <a:rPr lang="en-US" sz="1900" b="0" dirty="0" err="1">
                <a:solidFill>
                  <a:srgbClr val="C00000"/>
                </a:solidFill>
                <a:latin typeface="Lucida Sans Typewriter" panose="020B0509030504030204" pitchFamily="49" charset="0"/>
              </a:rPr>
              <a:t>dplyr</a:t>
            </a:r>
            <a:r>
              <a:rPr lang="en-US" sz="1900" b="0" dirty="0">
                <a:solidFill>
                  <a:srgbClr val="C00000"/>
                </a:solidFill>
                <a:latin typeface="Lucida Sans Typewriter" panose="020B0509030504030204" pitchFamily="49" charset="0"/>
              </a:rPr>
              <a:t>}</a:t>
            </a:r>
            <a:r>
              <a:rPr lang="en-US" sz="1900" b="0" dirty="0"/>
              <a:t> is a package developed by Hadley Wickham for summarizing data in a flexible and customizable way without worrying about indexing or looping</a:t>
            </a:r>
          </a:p>
          <a:p>
            <a:pPr marL="800100" lvl="1" indent="-342900">
              <a:buClr>
                <a:schemeClr val="tx1"/>
              </a:buClr>
            </a:pPr>
            <a:r>
              <a:rPr lang="en-US" sz="1900" dirty="0">
                <a:solidFill>
                  <a:srgbClr val="C00000"/>
                </a:solidFill>
                <a:latin typeface="Lucida Sans Typewriter" panose="020B0509030504030204" pitchFamily="49" charset="0"/>
              </a:rPr>
              <a:t>filter()</a:t>
            </a:r>
            <a:r>
              <a:rPr lang="en-US" sz="1900" dirty="0"/>
              <a:t> simplified conditional indexing</a:t>
            </a:r>
            <a:endParaRPr lang="en-US" sz="1900" dirty="0">
              <a:solidFill>
                <a:srgbClr val="C00000"/>
              </a:solidFill>
              <a:latin typeface="Lucida Sans Typewriter" panose="020B0509030504030204" pitchFamily="49" charset="0"/>
            </a:endParaRPr>
          </a:p>
          <a:p>
            <a:pPr marL="800100" lvl="1" indent="-342900">
              <a:buClr>
                <a:schemeClr val="tx1"/>
              </a:buClr>
            </a:pPr>
            <a:r>
              <a:rPr lang="en-US" sz="1900" dirty="0">
                <a:solidFill>
                  <a:srgbClr val="C00000"/>
                </a:solidFill>
                <a:latin typeface="Lucida Sans Typewriter" panose="020B0509030504030204" pitchFamily="49" charset="0"/>
              </a:rPr>
              <a:t>select</a:t>
            </a:r>
            <a:r>
              <a:rPr lang="en-US" sz="1900" b="0" dirty="0">
                <a:solidFill>
                  <a:srgbClr val="C00000"/>
                </a:solidFill>
                <a:latin typeface="Lucida Sans Typewriter" panose="020B0509030504030204" pitchFamily="49" charset="0"/>
              </a:rPr>
              <a:t>()</a:t>
            </a:r>
            <a:r>
              <a:rPr lang="en-US" sz="1900" dirty="0"/>
              <a:t> simplified conditional indexing</a:t>
            </a:r>
          </a:p>
          <a:p>
            <a:pPr marL="800100" lvl="1" indent="-342900">
              <a:buClr>
                <a:schemeClr val="tx1"/>
              </a:buClr>
            </a:pPr>
            <a:r>
              <a:rPr lang="en-US" sz="1900" b="0" dirty="0" err="1">
                <a:solidFill>
                  <a:srgbClr val="C00000"/>
                </a:solidFill>
                <a:latin typeface="Lucida Sans Typewriter" panose="020B0509030504030204" pitchFamily="49" charset="0"/>
              </a:rPr>
              <a:t>group_by</a:t>
            </a:r>
            <a:r>
              <a:rPr lang="en-US" sz="1900" b="0" dirty="0">
                <a:solidFill>
                  <a:srgbClr val="C00000"/>
                </a:solidFill>
                <a:latin typeface="Lucida Sans Typewriter" panose="020B0509030504030204" pitchFamily="49" charset="0"/>
              </a:rPr>
              <a:t>()</a:t>
            </a:r>
            <a:r>
              <a:rPr lang="en-US" sz="1900" dirty="0"/>
              <a:t> stratify by a variable</a:t>
            </a:r>
            <a:endParaRPr lang="en-US" sz="1900" b="0" dirty="0">
              <a:solidFill>
                <a:srgbClr val="C00000"/>
              </a:solidFill>
              <a:latin typeface="Lucida Sans Typewriter" panose="020B0509030504030204" pitchFamily="49" charset="0"/>
            </a:endParaRPr>
          </a:p>
          <a:p>
            <a:pPr marL="800100" lvl="1" indent="-342900">
              <a:buClr>
                <a:schemeClr val="tx1"/>
              </a:buClr>
            </a:pPr>
            <a:r>
              <a:rPr lang="en-US" sz="1900" dirty="0" err="1">
                <a:solidFill>
                  <a:srgbClr val="C00000"/>
                </a:solidFill>
                <a:latin typeface="Lucida Sans Typewriter" panose="020B0509030504030204" pitchFamily="49" charset="0"/>
              </a:rPr>
              <a:t>summarise</a:t>
            </a:r>
            <a:r>
              <a:rPr lang="en-US" sz="1900" dirty="0">
                <a:solidFill>
                  <a:srgbClr val="C00000"/>
                </a:solidFill>
                <a:latin typeface="Lucida Sans Typewriter" panose="020B0509030504030204" pitchFamily="49" charset="0"/>
              </a:rPr>
              <a:t>()</a:t>
            </a:r>
            <a:r>
              <a:rPr lang="en-US" sz="1900" dirty="0"/>
              <a:t> apply flexible summary statistics</a:t>
            </a:r>
          </a:p>
          <a:p>
            <a:pPr marL="800100" lvl="1" indent="-342900">
              <a:buClr>
                <a:schemeClr val="tx1"/>
              </a:buClr>
            </a:pPr>
            <a:r>
              <a:rPr lang="en-US" sz="1900" b="0" dirty="0">
                <a:solidFill>
                  <a:srgbClr val="C00000"/>
                </a:solidFill>
                <a:latin typeface="Lucida Sans Typewriter" panose="020B0509030504030204" pitchFamily="49" charset="0"/>
              </a:rPr>
              <a:t>%&gt;%</a:t>
            </a:r>
            <a:r>
              <a:rPr lang="en-US" sz="1900" b="0" dirty="0"/>
              <a:t> “pipe”; pass results on left to functions on right</a:t>
            </a:r>
          </a:p>
        </p:txBody>
      </p:sp>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Tree>
    <p:extLst>
      <p:ext uri="{BB962C8B-B14F-4D97-AF65-F5344CB8AC3E}">
        <p14:creationId xmlns:p14="http://schemas.microsoft.com/office/powerpoint/2010/main" val="21787754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
        <p:nvSpPr>
          <p:cNvPr id="3" name="Rectangle 2"/>
          <p:cNvSpPr/>
          <p:nvPr/>
        </p:nvSpPr>
        <p:spPr>
          <a:xfrm>
            <a:off x="457200" y="1258431"/>
            <a:ext cx="8229600" cy="2554545"/>
          </a:xfrm>
          <a:prstGeom prst="rect">
            <a:avLst/>
          </a:prstGeom>
        </p:spPr>
        <p:txBody>
          <a:bodyPr wrap="square">
            <a:spAutoFit/>
          </a:bodyPr>
          <a:lstStyle/>
          <a:p>
            <a:pPr lvl="1" indent="0">
              <a:buClr>
                <a:schemeClr val="tx1"/>
              </a:buClr>
              <a:buNone/>
            </a:pPr>
            <a:r>
              <a:rPr lang="en-US" sz="2000" dirty="0">
                <a:solidFill>
                  <a:srgbClr val="008000"/>
                </a:solidFill>
                <a:latin typeface="Lucida Sans Typewriter" panose="020B0509030504030204" pitchFamily="49" charset="0"/>
              </a:rPr>
              <a:t># Subset </a:t>
            </a:r>
            <a:r>
              <a:rPr lang="en-US" sz="2000" dirty="0" err="1">
                <a:solidFill>
                  <a:srgbClr val="008000"/>
                </a:solidFill>
                <a:latin typeface="Lucida Sans Typewriter" panose="020B0509030504030204" pitchFamily="49" charset="0"/>
              </a:rPr>
              <a:t>mydata</a:t>
            </a:r>
            <a:r>
              <a:rPr lang="en-US" sz="2000" dirty="0">
                <a:solidFill>
                  <a:srgbClr val="008000"/>
                </a:solidFill>
                <a:latin typeface="Lucida Sans Typewriter" panose="020B0509030504030204" pitchFamily="49" charset="0"/>
              </a:rPr>
              <a:t> to look only at males</a:t>
            </a:r>
          </a:p>
          <a:p>
            <a:pPr lvl="1" indent="0">
              <a:buClr>
                <a:schemeClr val="tx1"/>
              </a:buClr>
              <a:buNone/>
            </a:pPr>
            <a:endParaRPr lang="en-US" sz="2000" dirty="0">
              <a:solidFill>
                <a:srgbClr val="008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1 (indexing)</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a:t>
            </a:r>
            <a:r>
              <a:rPr lang="en-US" sz="2000" dirty="0" err="1">
                <a:solidFill>
                  <a:srgbClr val="C00000"/>
                </a:solidFill>
                <a:latin typeface="Lucida Sans Typewriter" panose="020B0509030504030204" pitchFamily="49" charset="0"/>
              </a:rPr>
              <a:t>mydata$sex</a:t>
            </a:r>
            <a:r>
              <a:rPr lang="en-US" sz="2000" dirty="0">
                <a:solidFill>
                  <a:srgbClr val="C00000"/>
                </a:solidFill>
                <a:latin typeface="Lucida Sans Typewriter" panose="020B0509030504030204" pitchFamily="49" charset="0"/>
              </a:rPr>
              <a:t>==“m”,]</a:t>
            </a:r>
          </a:p>
          <a:p>
            <a:pPr lvl="1" indent="0">
              <a:buClr>
                <a:schemeClr val="tx1"/>
              </a:buClr>
              <a:buNone/>
            </a:pPr>
            <a:endParaRPr lang="en-US" sz="2000" dirty="0">
              <a:solidFill>
                <a:srgbClr val="C00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2 (</a:t>
            </a:r>
            <a:r>
              <a:rPr lang="en-US" sz="2000" dirty="0" err="1">
                <a:solidFill>
                  <a:srgbClr val="008000"/>
                </a:solidFill>
                <a:latin typeface="Lucida Sans Typewriter" panose="020B0509030504030204" pitchFamily="49" charset="0"/>
              </a:rPr>
              <a:t>dplyr</a:t>
            </a:r>
            <a:r>
              <a:rPr lang="en-US" sz="2000" dirty="0">
                <a:solidFill>
                  <a:srgbClr val="008000"/>
                </a:solidFill>
                <a:latin typeface="Lucida Sans Typewriter" panose="020B0509030504030204" pitchFamily="49" charset="0"/>
              </a:rPr>
              <a:t>)</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%&gt;%</a:t>
            </a:r>
          </a:p>
          <a:p>
            <a:pPr lvl="1" indent="0">
              <a:buClr>
                <a:schemeClr val="tx1"/>
              </a:buClr>
              <a:buNone/>
            </a:pPr>
            <a:r>
              <a:rPr lang="en-US" sz="2000" dirty="0">
                <a:solidFill>
                  <a:srgbClr val="C00000"/>
                </a:solidFill>
                <a:latin typeface="Lucida Sans Typewriter" panose="020B0509030504030204" pitchFamily="49" charset="0"/>
              </a:rPr>
              <a:t>	filter(sex==“m”)</a:t>
            </a:r>
          </a:p>
        </p:txBody>
      </p:sp>
    </p:spTree>
    <p:extLst>
      <p:ext uri="{BB962C8B-B14F-4D97-AF65-F5344CB8AC3E}">
        <p14:creationId xmlns:p14="http://schemas.microsoft.com/office/powerpoint/2010/main" val="634127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200" r="6800" b="2000"/>
          <a:stretch/>
        </p:blipFill>
        <p:spPr>
          <a:xfrm>
            <a:off x="304800" y="1600200"/>
            <a:ext cx="4438650" cy="4038600"/>
          </a:xfrm>
          <a:prstGeom prst="rect">
            <a:avLst/>
          </a:prstGeom>
          <a:solidFill>
            <a:schemeClr val="bg1"/>
          </a:solidFill>
          <a:ln>
            <a:solidFill>
              <a:schemeClr val="tx1"/>
            </a:solidFill>
          </a:ln>
        </p:spPr>
      </p:pic>
      <p:sp>
        <p:nvSpPr>
          <p:cNvPr id="7" name="Content Placeholder 2"/>
          <p:cNvSpPr>
            <a:spLocks noGrp="1"/>
          </p:cNvSpPr>
          <p:nvPr>
            <p:ph idx="1"/>
          </p:nvPr>
        </p:nvSpPr>
        <p:spPr>
          <a:xfrm>
            <a:off x="304800" y="1143001"/>
            <a:ext cx="4438650" cy="533400"/>
          </a:xfrm>
        </p:spPr>
        <p:txBody>
          <a:bodyPr>
            <a:normAutofit/>
          </a:bodyPr>
          <a:lstStyle/>
          <a:p>
            <a:pPr algn="ctr"/>
            <a:r>
              <a:rPr lang="en-CA" dirty="0"/>
              <a:t>Image Analysis</a:t>
            </a:r>
          </a:p>
        </p:txBody>
      </p:sp>
    </p:spTree>
    <p:extLst>
      <p:ext uri="{BB962C8B-B14F-4D97-AF65-F5344CB8AC3E}">
        <p14:creationId xmlns:p14="http://schemas.microsoft.com/office/powerpoint/2010/main" val="641080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
        <p:nvSpPr>
          <p:cNvPr id="3" name="Rectangle 2"/>
          <p:cNvSpPr/>
          <p:nvPr/>
        </p:nvSpPr>
        <p:spPr>
          <a:xfrm>
            <a:off x="457200" y="1258431"/>
            <a:ext cx="8229600" cy="2554545"/>
          </a:xfrm>
          <a:prstGeom prst="rect">
            <a:avLst/>
          </a:prstGeom>
        </p:spPr>
        <p:txBody>
          <a:bodyPr wrap="square">
            <a:spAutoFit/>
          </a:bodyPr>
          <a:lstStyle/>
          <a:p>
            <a:pPr lvl="1" indent="0">
              <a:buClr>
                <a:schemeClr val="tx1"/>
              </a:buClr>
              <a:buNone/>
            </a:pPr>
            <a:r>
              <a:rPr lang="en-US" sz="2000" dirty="0">
                <a:solidFill>
                  <a:srgbClr val="008000"/>
                </a:solidFill>
                <a:latin typeface="Lucida Sans Typewriter" panose="020B0509030504030204" pitchFamily="49" charset="0"/>
              </a:rPr>
              <a:t># Subset </a:t>
            </a:r>
            <a:r>
              <a:rPr lang="en-US" sz="2000" dirty="0" err="1">
                <a:solidFill>
                  <a:srgbClr val="008000"/>
                </a:solidFill>
                <a:latin typeface="Lucida Sans Typewriter" panose="020B0509030504030204" pitchFamily="49" charset="0"/>
              </a:rPr>
              <a:t>mydata</a:t>
            </a:r>
            <a:r>
              <a:rPr lang="en-US" sz="2000" dirty="0">
                <a:solidFill>
                  <a:srgbClr val="008000"/>
                </a:solidFill>
                <a:latin typeface="Lucida Sans Typewriter" panose="020B0509030504030204" pitchFamily="49" charset="0"/>
              </a:rPr>
              <a:t> to only year and length columns</a:t>
            </a:r>
          </a:p>
          <a:p>
            <a:pPr lvl="1" indent="0">
              <a:buClr>
                <a:schemeClr val="tx1"/>
              </a:buClr>
              <a:buNone/>
            </a:pPr>
            <a:endParaRPr lang="en-US" sz="2000" dirty="0">
              <a:solidFill>
                <a:srgbClr val="008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1 (indexing)</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[,c(“year”, ”length”)]</a:t>
            </a:r>
          </a:p>
          <a:p>
            <a:pPr lvl="1" indent="0">
              <a:buClr>
                <a:schemeClr val="tx1"/>
              </a:buClr>
              <a:buNone/>
            </a:pPr>
            <a:endParaRPr lang="en-US" sz="2000" dirty="0">
              <a:solidFill>
                <a:srgbClr val="C00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2 (</a:t>
            </a:r>
            <a:r>
              <a:rPr lang="en-US" sz="2000" dirty="0" err="1">
                <a:solidFill>
                  <a:srgbClr val="008000"/>
                </a:solidFill>
                <a:latin typeface="Lucida Sans Typewriter" panose="020B0509030504030204" pitchFamily="49" charset="0"/>
              </a:rPr>
              <a:t>dplyr</a:t>
            </a:r>
            <a:r>
              <a:rPr lang="en-US" sz="2000" dirty="0">
                <a:solidFill>
                  <a:srgbClr val="008000"/>
                </a:solidFill>
                <a:latin typeface="Lucida Sans Typewriter" panose="020B0509030504030204" pitchFamily="49" charset="0"/>
              </a:rPr>
              <a:t>)</a:t>
            </a:r>
          </a:p>
          <a:p>
            <a:pPr lvl="1" indent="0">
              <a:buClr>
                <a:schemeClr val="tx1"/>
              </a:buClr>
              <a:buNone/>
            </a:pPr>
            <a:r>
              <a:rPr lang="en-US" sz="2000" dirty="0" err="1">
                <a:solidFill>
                  <a:srgbClr val="C00000"/>
                </a:solidFill>
                <a:latin typeface="Lucida Sans Typewriter" panose="020B0509030504030204" pitchFamily="49" charset="0"/>
              </a:rPr>
              <a:t>mydata</a:t>
            </a:r>
            <a:r>
              <a:rPr lang="en-US" sz="2000" dirty="0">
                <a:solidFill>
                  <a:srgbClr val="C00000"/>
                </a:solidFill>
                <a:latin typeface="Lucida Sans Typewriter" panose="020B0509030504030204" pitchFamily="49" charset="0"/>
              </a:rPr>
              <a:t>%&gt;%</a:t>
            </a:r>
          </a:p>
          <a:p>
            <a:pPr lvl="1" indent="0">
              <a:buClr>
                <a:schemeClr val="tx1"/>
              </a:buClr>
              <a:buNone/>
            </a:pPr>
            <a:r>
              <a:rPr lang="en-US" sz="2000" dirty="0">
                <a:solidFill>
                  <a:srgbClr val="C00000"/>
                </a:solidFill>
                <a:latin typeface="Lucida Sans Typewriter" panose="020B0509030504030204" pitchFamily="49" charset="0"/>
              </a:rPr>
              <a:t>	select(year, length)</a:t>
            </a:r>
          </a:p>
        </p:txBody>
      </p:sp>
    </p:spTree>
    <p:extLst>
      <p:ext uri="{BB962C8B-B14F-4D97-AF65-F5344CB8AC3E}">
        <p14:creationId xmlns:p14="http://schemas.microsoft.com/office/powerpoint/2010/main" val="3309569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latin typeface="Lucida Sans Typewriter" panose="020B0509030504030204" pitchFamily="49" charset="0"/>
              </a:rPr>
              <a:t>{</a:t>
            </a:r>
            <a:r>
              <a:rPr lang="en-CA" sz="3000" b="1" dirty="0" err="1">
                <a:solidFill>
                  <a:srgbClr val="C00000"/>
                </a:solidFill>
                <a:latin typeface="Lucida Sans Typewriter" panose="020B0509030504030204" pitchFamily="49" charset="0"/>
              </a:rPr>
              <a:t>dplyr</a:t>
            </a:r>
            <a:r>
              <a:rPr lang="en-CA" sz="3000" b="1" dirty="0">
                <a:solidFill>
                  <a:srgbClr val="C00000"/>
                </a:solidFill>
                <a:latin typeface="Lucida Sans Typewriter" panose="020B0509030504030204" pitchFamily="49" charset="0"/>
              </a:rPr>
              <a:t>}</a:t>
            </a:r>
          </a:p>
        </p:txBody>
      </p:sp>
      <p:sp>
        <p:nvSpPr>
          <p:cNvPr id="3" name="Rectangle 2"/>
          <p:cNvSpPr/>
          <p:nvPr/>
        </p:nvSpPr>
        <p:spPr>
          <a:xfrm>
            <a:off x="457200" y="1258431"/>
            <a:ext cx="8229600" cy="4770537"/>
          </a:xfrm>
          <a:prstGeom prst="rect">
            <a:avLst/>
          </a:prstGeom>
        </p:spPr>
        <p:txBody>
          <a:bodyPr wrap="square">
            <a:spAutoFit/>
          </a:bodyPr>
          <a:lstStyle/>
          <a:p>
            <a:pPr lvl="1" indent="0">
              <a:buClr>
                <a:schemeClr val="tx1"/>
              </a:buClr>
              <a:buNone/>
            </a:pPr>
            <a:r>
              <a:rPr lang="en-US" sz="2000" dirty="0">
                <a:solidFill>
                  <a:srgbClr val="008000"/>
                </a:solidFill>
                <a:latin typeface="Lucida Sans Typewriter" panose="020B0509030504030204" pitchFamily="49" charset="0"/>
              </a:rPr>
              <a:t># Find the mean length, by year</a:t>
            </a:r>
          </a:p>
          <a:p>
            <a:pPr lvl="1" indent="0">
              <a:buClr>
                <a:schemeClr val="tx1"/>
              </a:buClr>
              <a:buNone/>
            </a:pPr>
            <a:endParaRPr lang="en-US" sz="2000" dirty="0">
              <a:solidFill>
                <a:srgbClr val="008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1 (indexing/looping)</a:t>
            </a:r>
          </a:p>
          <a:p>
            <a:pPr lvl="1" indent="0">
              <a:buClr>
                <a:schemeClr val="tx1"/>
              </a:buClr>
              <a:buNone/>
            </a:pPr>
            <a:r>
              <a:rPr lang="en-US" sz="1600" dirty="0">
                <a:solidFill>
                  <a:srgbClr val="C00000"/>
                </a:solidFill>
                <a:latin typeface="Lucida Sans Typewriter" panose="020B0509030504030204" pitchFamily="49" charset="0"/>
              </a:rPr>
              <a:t>year&lt;-unique(</a:t>
            </a:r>
            <a:r>
              <a:rPr lang="en-US" sz="1600" dirty="0" err="1">
                <a:solidFill>
                  <a:srgbClr val="C00000"/>
                </a:solidFill>
                <a:latin typeface="Lucida Sans Typewriter" panose="020B0509030504030204" pitchFamily="49" charset="0"/>
              </a:rPr>
              <a:t>mydata$year</a:t>
            </a:r>
            <a:r>
              <a:rPr lang="en-US" sz="1600" dirty="0">
                <a:solidFill>
                  <a:srgbClr val="C00000"/>
                </a:solidFill>
                <a:latin typeface="Lucida Sans Typewriter" panose="020B0509030504030204" pitchFamily="49" charset="0"/>
              </a:rPr>
              <a:t>)</a:t>
            </a:r>
          </a:p>
          <a:p>
            <a:pPr lvl="1" indent="0">
              <a:buClr>
                <a:schemeClr val="tx1"/>
              </a:buClr>
              <a:buNone/>
            </a:pP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&lt;-c()</a:t>
            </a:r>
          </a:p>
          <a:p>
            <a:pPr lvl="1" indent="0">
              <a:buClr>
                <a:schemeClr val="tx1"/>
              </a:buClr>
              <a:buNone/>
            </a:pPr>
            <a:r>
              <a:rPr lang="en-US" sz="1600" dirty="0">
                <a:solidFill>
                  <a:srgbClr val="C00000"/>
                </a:solidFill>
                <a:latin typeface="Lucida Sans Typewriter" panose="020B0509030504030204" pitchFamily="49" charset="0"/>
              </a:rPr>
              <a:t>for(</a:t>
            </a:r>
            <a:r>
              <a:rPr lang="en-US" sz="1600" dirty="0" err="1">
                <a:solidFill>
                  <a:srgbClr val="C00000"/>
                </a:solidFill>
                <a:latin typeface="Lucida Sans Typewriter" panose="020B0509030504030204" pitchFamily="49" charset="0"/>
              </a:rPr>
              <a:t>i</a:t>
            </a:r>
            <a:r>
              <a:rPr lang="en-US" sz="1600" dirty="0">
                <a:solidFill>
                  <a:srgbClr val="C00000"/>
                </a:solidFill>
                <a:latin typeface="Lucida Sans Typewriter" panose="020B0509030504030204" pitchFamily="49" charset="0"/>
              </a:rPr>
              <a:t> in year)</a:t>
            </a:r>
          </a:p>
          <a:p>
            <a:pPr lvl="1" indent="0">
              <a:buClr>
                <a:schemeClr val="tx1"/>
              </a:buClr>
              <a:buNone/>
            </a:pPr>
            <a:r>
              <a:rPr lang="en-US" sz="1600" dirty="0">
                <a:solidFill>
                  <a:srgbClr val="C00000"/>
                </a:solidFill>
                <a:latin typeface="Lucida Sans Typewriter" panose="020B0509030504030204" pitchFamily="49" charset="0"/>
              </a:rPr>
              <a:t>{</a:t>
            </a:r>
          </a:p>
          <a:p>
            <a:pPr lvl="1" indent="0">
              <a:buClr>
                <a:schemeClr val="tx1"/>
              </a:buClr>
              <a:buNone/>
            </a:pPr>
            <a:r>
              <a:rPr lang="en-US" sz="1600" dirty="0">
                <a:solidFill>
                  <a:srgbClr val="C00000"/>
                </a:solidFill>
                <a:latin typeface="Lucida Sans Typewriter" panose="020B0509030504030204" pitchFamily="49" charset="0"/>
              </a:rPr>
              <a:t>   mlength.in&lt;-mean(</a:t>
            </a:r>
            <a:r>
              <a:rPr lang="en-US" sz="1600" dirty="0" err="1">
                <a:solidFill>
                  <a:srgbClr val="C00000"/>
                </a:solidFill>
                <a:latin typeface="Lucida Sans Typewriter" panose="020B0509030504030204" pitchFamily="49" charset="0"/>
              </a:rPr>
              <a:t>mydata$length</a:t>
            </a:r>
            <a:r>
              <a:rPr lang="en-US" sz="1600" dirty="0">
                <a:solidFill>
                  <a:srgbClr val="C00000"/>
                </a:solidFill>
                <a:latin typeface="Lucida Sans Typewriter" panose="020B0509030504030204" pitchFamily="49" charset="0"/>
              </a:rPr>
              <a:t>[</a:t>
            </a:r>
            <a:r>
              <a:rPr lang="en-US" sz="1600" dirty="0" err="1">
                <a:solidFill>
                  <a:srgbClr val="C00000"/>
                </a:solidFill>
                <a:latin typeface="Lucida Sans Typewriter" panose="020B0509030504030204" pitchFamily="49" charset="0"/>
              </a:rPr>
              <a:t>mydata$year</a:t>
            </a:r>
            <a:r>
              <a:rPr lang="en-US" sz="1600" dirty="0">
                <a:solidFill>
                  <a:srgbClr val="C00000"/>
                </a:solidFill>
                <a:latin typeface="Lucida Sans Typewriter" panose="020B0509030504030204" pitchFamily="49" charset="0"/>
              </a:rPr>
              <a:t>==</a:t>
            </a:r>
            <a:r>
              <a:rPr lang="en-US" sz="1600" dirty="0" err="1">
                <a:solidFill>
                  <a:srgbClr val="C00000"/>
                </a:solidFill>
                <a:latin typeface="Lucida Sans Typewriter" panose="020B0509030504030204" pitchFamily="49" charset="0"/>
              </a:rPr>
              <a:t>i</a:t>
            </a:r>
            <a:r>
              <a:rPr lang="en-US" sz="1600" dirty="0">
                <a:solidFill>
                  <a:srgbClr val="C00000"/>
                </a:solidFill>
                <a:latin typeface="Lucida Sans Typewriter" panose="020B0509030504030204" pitchFamily="49" charset="0"/>
              </a:rPr>
              <a:t>], na.rm=TRUE)</a:t>
            </a:r>
          </a:p>
          <a:p>
            <a:pPr lvl="1" indent="0">
              <a:buClr>
                <a:schemeClr val="tx1"/>
              </a:buClr>
              <a:buNone/>
            </a:pPr>
            <a:r>
              <a:rPr lang="en-US" sz="1600" dirty="0">
                <a:solidFill>
                  <a:srgbClr val="C00000"/>
                </a:solidFill>
                <a:latin typeface="Lucida Sans Typewriter" panose="020B0509030504030204" pitchFamily="49" charset="0"/>
              </a:rPr>
              <a:t>   </a:t>
            </a: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&lt;-c(</a:t>
            </a: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 mlength.in)</a:t>
            </a:r>
          </a:p>
          <a:p>
            <a:pPr lvl="1" indent="0">
              <a:buClr>
                <a:schemeClr val="tx1"/>
              </a:buClr>
              <a:buNone/>
            </a:pPr>
            <a:r>
              <a:rPr lang="en-US" sz="1600" dirty="0">
                <a:solidFill>
                  <a:srgbClr val="C00000"/>
                </a:solidFill>
                <a:latin typeface="Lucida Sans Typewriter" panose="020B0509030504030204" pitchFamily="49" charset="0"/>
              </a:rPr>
              <a:t>}</a:t>
            </a:r>
          </a:p>
          <a:p>
            <a:pPr lvl="1" indent="0">
              <a:buClr>
                <a:schemeClr val="tx1"/>
              </a:buClr>
              <a:buNone/>
            </a:pPr>
            <a:r>
              <a:rPr lang="en-US" sz="1600" dirty="0">
                <a:solidFill>
                  <a:srgbClr val="C00000"/>
                </a:solidFill>
                <a:latin typeface="Lucida Sans Typewriter" panose="020B0509030504030204" pitchFamily="49" charset="0"/>
              </a:rPr>
              <a:t>table1&lt;-</a:t>
            </a:r>
            <a:r>
              <a:rPr lang="en-US" sz="1600" dirty="0" err="1">
                <a:solidFill>
                  <a:srgbClr val="C00000"/>
                </a:solidFill>
                <a:latin typeface="Lucida Sans Typewriter" panose="020B0509030504030204" pitchFamily="49" charset="0"/>
              </a:rPr>
              <a:t>data.frame</a:t>
            </a:r>
            <a:r>
              <a:rPr lang="en-US" sz="1600" dirty="0">
                <a:solidFill>
                  <a:srgbClr val="C00000"/>
                </a:solidFill>
                <a:latin typeface="Lucida Sans Typewriter" panose="020B0509030504030204" pitchFamily="49" charset="0"/>
              </a:rPr>
              <a:t>(year, </a:t>
            </a:r>
            <a:r>
              <a:rPr lang="en-US" sz="1600" dirty="0" err="1">
                <a:solidFill>
                  <a:srgbClr val="C00000"/>
                </a:solidFill>
                <a:latin typeface="Lucida Sans Typewriter" panose="020B0509030504030204" pitchFamily="49" charset="0"/>
              </a:rPr>
              <a:t>mlength</a:t>
            </a:r>
            <a:r>
              <a:rPr lang="en-US" sz="1600" dirty="0">
                <a:solidFill>
                  <a:srgbClr val="C00000"/>
                </a:solidFill>
                <a:latin typeface="Lucida Sans Typewriter" panose="020B0509030504030204" pitchFamily="49" charset="0"/>
              </a:rPr>
              <a:t>)</a:t>
            </a:r>
          </a:p>
          <a:p>
            <a:pPr lvl="1" indent="0">
              <a:buClr>
                <a:schemeClr val="tx1"/>
              </a:buClr>
              <a:buNone/>
            </a:pPr>
            <a:endParaRPr lang="en-US" sz="2000" dirty="0">
              <a:solidFill>
                <a:srgbClr val="C00000"/>
              </a:solidFill>
              <a:latin typeface="Lucida Sans Typewriter" panose="020B0509030504030204" pitchFamily="49" charset="0"/>
            </a:endParaRPr>
          </a:p>
          <a:p>
            <a:pPr lvl="1" indent="0">
              <a:buClr>
                <a:schemeClr val="tx1"/>
              </a:buClr>
              <a:buNone/>
            </a:pPr>
            <a:r>
              <a:rPr lang="en-US" sz="2000" dirty="0">
                <a:solidFill>
                  <a:srgbClr val="008000"/>
                </a:solidFill>
                <a:latin typeface="Lucida Sans Typewriter" panose="020B0509030504030204" pitchFamily="49" charset="0"/>
              </a:rPr>
              <a:t># Option 2 (</a:t>
            </a:r>
            <a:r>
              <a:rPr lang="en-US" sz="2000" dirty="0" err="1">
                <a:solidFill>
                  <a:srgbClr val="008000"/>
                </a:solidFill>
                <a:latin typeface="Lucida Sans Typewriter" panose="020B0509030504030204" pitchFamily="49" charset="0"/>
              </a:rPr>
              <a:t>dplyr</a:t>
            </a:r>
            <a:r>
              <a:rPr lang="en-US" sz="2000" dirty="0">
                <a:solidFill>
                  <a:srgbClr val="008000"/>
                </a:solidFill>
                <a:latin typeface="Lucida Sans Typewriter" panose="020B0509030504030204" pitchFamily="49" charset="0"/>
              </a:rPr>
              <a:t>)</a:t>
            </a:r>
          </a:p>
          <a:p>
            <a:pPr lvl="1" indent="0">
              <a:buClr>
                <a:schemeClr val="tx1"/>
              </a:buClr>
              <a:buNone/>
            </a:pPr>
            <a:r>
              <a:rPr lang="en-US" sz="1900" dirty="0">
                <a:solidFill>
                  <a:srgbClr val="C00000"/>
                </a:solidFill>
                <a:latin typeface="Lucida Sans Typewriter" panose="020B0509030504030204" pitchFamily="49" charset="0"/>
              </a:rPr>
              <a:t>table1&lt;-</a:t>
            </a:r>
            <a:r>
              <a:rPr lang="en-US" sz="1900" dirty="0" err="1">
                <a:solidFill>
                  <a:srgbClr val="C00000"/>
                </a:solidFill>
                <a:latin typeface="Lucida Sans Typewriter" panose="020B0509030504030204" pitchFamily="49" charset="0"/>
              </a:rPr>
              <a:t>mydata</a:t>
            </a:r>
            <a:r>
              <a:rPr lang="en-US" sz="1900" dirty="0">
                <a:solidFill>
                  <a:srgbClr val="C00000"/>
                </a:solidFill>
                <a:latin typeface="Lucida Sans Typewriter" panose="020B0509030504030204" pitchFamily="49" charset="0"/>
              </a:rPr>
              <a:t> %&gt;%</a:t>
            </a:r>
          </a:p>
          <a:p>
            <a:pPr lvl="1" indent="0">
              <a:buClr>
                <a:schemeClr val="tx1"/>
              </a:buClr>
              <a:buNone/>
            </a:pPr>
            <a:r>
              <a:rPr lang="en-US" sz="1900" dirty="0">
                <a:solidFill>
                  <a:srgbClr val="C00000"/>
                </a:solidFill>
                <a:latin typeface="Lucida Sans Typewriter" panose="020B0509030504030204" pitchFamily="49" charset="0"/>
              </a:rPr>
              <a:t>	</a:t>
            </a:r>
            <a:r>
              <a:rPr lang="en-US" sz="1900" dirty="0" err="1">
                <a:solidFill>
                  <a:srgbClr val="C00000"/>
                </a:solidFill>
                <a:latin typeface="Lucida Sans Typewriter" panose="020B0509030504030204" pitchFamily="49" charset="0"/>
              </a:rPr>
              <a:t>group_by</a:t>
            </a:r>
            <a:r>
              <a:rPr lang="en-US" sz="1900" dirty="0">
                <a:solidFill>
                  <a:srgbClr val="C00000"/>
                </a:solidFill>
                <a:latin typeface="Lucida Sans Typewriter" panose="020B0509030504030204" pitchFamily="49" charset="0"/>
              </a:rPr>
              <a:t>(year) %&gt;%</a:t>
            </a:r>
          </a:p>
          <a:p>
            <a:pPr lvl="1" indent="0">
              <a:buClr>
                <a:schemeClr val="tx1"/>
              </a:buClr>
              <a:buNone/>
            </a:pPr>
            <a:r>
              <a:rPr lang="en-US" sz="1900" dirty="0">
                <a:solidFill>
                  <a:srgbClr val="C00000"/>
                </a:solidFill>
                <a:latin typeface="Lucida Sans Typewriter" panose="020B0509030504030204" pitchFamily="49" charset="0"/>
              </a:rPr>
              <a:t>	</a:t>
            </a:r>
            <a:r>
              <a:rPr lang="en-US" sz="1900" dirty="0" err="1">
                <a:solidFill>
                  <a:srgbClr val="C00000"/>
                </a:solidFill>
                <a:latin typeface="Lucida Sans Typewriter" panose="020B0509030504030204" pitchFamily="49" charset="0"/>
              </a:rPr>
              <a:t>summarise</a:t>
            </a:r>
            <a:r>
              <a:rPr lang="en-US" sz="1900" dirty="0">
                <a:solidFill>
                  <a:srgbClr val="C00000"/>
                </a:solidFill>
                <a:latin typeface="Lucida Sans Typewriter" panose="020B0509030504030204" pitchFamily="49" charset="0"/>
              </a:rPr>
              <a:t>(</a:t>
            </a:r>
            <a:r>
              <a:rPr lang="en-US" sz="1900" dirty="0" err="1">
                <a:solidFill>
                  <a:srgbClr val="C00000"/>
                </a:solidFill>
                <a:latin typeface="Lucida Sans Typewriter" panose="020B0509030504030204" pitchFamily="49" charset="0"/>
              </a:rPr>
              <a:t>mlength</a:t>
            </a:r>
            <a:r>
              <a:rPr lang="en-US" sz="1900" dirty="0">
                <a:solidFill>
                  <a:srgbClr val="C00000"/>
                </a:solidFill>
                <a:latin typeface="Lucida Sans Typewriter" panose="020B0509030504030204" pitchFamily="49" charset="0"/>
              </a:rPr>
              <a:t>=mean(length, na.rm=TRUE)) %&gt;%</a:t>
            </a:r>
          </a:p>
          <a:p>
            <a:pPr lvl="1" indent="0">
              <a:buClr>
                <a:schemeClr val="tx1"/>
              </a:buClr>
              <a:buNone/>
            </a:pPr>
            <a:r>
              <a:rPr lang="en-US" sz="1900" dirty="0">
                <a:solidFill>
                  <a:srgbClr val="C00000"/>
                </a:solidFill>
                <a:latin typeface="Lucida Sans Typewriter" panose="020B0509030504030204" pitchFamily="49" charset="0"/>
              </a:rPr>
              <a:t>	</a:t>
            </a:r>
            <a:r>
              <a:rPr lang="en-US" sz="1900" dirty="0" err="1">
                <a:solidFill>
                  <a:srgbClr val="C00000"/>
                </a:solidFill>
                <a:latin typeface="Lucida Sans Typewriter" panose="020B0509030504030204" pitchFamily="49" charset="0"/>
              </a:rPr>
              <a:t>data.frame</a:t>
            </a:r>
            <a:r>
              <a:rPr lang="en-US" sz="1900" dirty="0">
                <a:solidFill>
                  <a:srgbClr val="C00000"/>
                </a:solidFill>
                <a:latin typeface="Lucida Sans Typewriter" panose="020B0509030504030204" pitchFamily="49" charset="0"/>
              </a:rPr>
              <a:t>()</a:t>
            </a:r>
          </a:p>
        </p:txBody>
      </p:sp>
    </p:spTree>
    <p:extLst>
      <p:ext uri="{BB962C8B-B14F-4D97-AF65-F5344CB8AC3E}">
        <p14:creationId xmlns:p14="http://schemas.microsoft.com/office/powerpoint/2010/main" val="1810014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7620000" cy="6172200"/>
          </a:xfrm>
          <a:ln w="57150">
            <a:solidFill>
              <a:schemeClr val="tx2"/>
            </a:solidFill>
          </a:ln>
        </p:spPr>
        <p:txBody>
          <a:bodyPr>
            <a:normAutofit/>
          </a:bodyPr>
          <a:lstStyle/>
          <a:p>
            <a:r>
              <a:rPr lang="en-CA" dirty="0"/>
              <a:t>(A) Use </a:t>
            </a:r>
            <a:r>
              <a:rPr lang="en-CA" dirty="0">
                <a:solidFill>
                  <a:srgbClr val="C00000"/>
                </a:solidFill>
                <a:latin typeface="Lucida Sans Typewriter" panose="020B0509030504030204" pitchFamily="49" charset="0"/>
              </a:rPr>
              <a:t>{</a:t>
            </a:r>
            <a:r>
              <a:rPr lang="en-CA" dirty="0" err="1">
                <a:solidFill>
                  <a:srgbClr val="C00000"/>
                </a:solidFill>
                <a:latin typeface="Lucida Sans Typewriter" panose="020B0509030504030204" pitchFamily="49" charset="0"/>
              </a:rPr>
              <a:t>dplyr</a:t>
            </a:r>
            <a:r>
              <a:rPr lang="en-CA" dirty="0">
                <a:solidFill>
                  <a:srgbClr val="C00000"/>
                </a:solidFill>
                <a:latin typeface="Lucida Sans Typewriter" panose="020B0509030504030204" pitchFamily="49" charset="0"/>
              </a:rPr>
              <a:t>}</a:t>
            </a:r>
            <a:r>
              <a:rPr lang="en-CA" dirty="0"/>
              <a:t> to generate a summary table of the mean weights of individuals with a length greater than 10, by both sex and year, along with the standard deviation around those means</a:t>
            </a:r>
            <a:endParaRPr lang="en-CA" dirty="0">
              <a:solidFill>
                <a:schemeClr val="tx2"/>
              </a:solidFill>
            </a:endParaRPr>
          </a:p>
          <a:p>
            <a:endParaRPr lang="en-CA" dirty="0">
              <a:solidFill>
                <a:schemeClr val="tx2"/>
              </a:solidFill>
            </a:endParaRPr>
          </a:p>
        </p:txBody>
      </p:sp>
      <p:sp>
        <p:nvSpPr>
          <p:cNvPr id="4" name="Title 1"/>
          <p:cNvSpPr>
            <a:spLocks noGrp="1"/>
          </p:cNvSpPr>
          <p:nvPr>
            <p:ph type="title"/>
          </p:nvPr>
        </p:nvSpPr>
        <p:spPr>
          <a:xfrm rot="16200000">
            <a:off x="-2743200" y="3124199"/>
            <a:ext cx="6172201" cy="685799"/>
          </a:xfrm>
        </p:spPr>
        <p:txBody>
          <a:bodyPr anchor="ctr">
            <a:normAutofit/>
          </a:bodyPr>
          <a:lstStyle/>
          <a:p>
            <a:pPr algn="ctr"/>
            <a:r>
              <a:rPr lang="en-CA" sz="2500" dirty="0">
                <a:solidFill>
                  <a:schemeClr val="tx1"/>
                </a:solidFill>
              </a:rPr>
              <a:t>Exercise 2.2</a:t>
            </a:r>
          </a:p>
        </p:txBody>
      </p:sp>
      <p:sp>
        <p:nvSpPr>
          <p:cNvPr id="5" name="Rectangle 4"/>
          <p:cNvSpPr/>
          <p:nvPr/>
        </p:nvSpPr>
        <p:spPr>
          <a:xfrm>
            <a:off x="762000" y="1905000"/>
            <a:ext cx="7391400" cy="4154984"/>
          </a:xfrm>
          <a:prstGeom prst="rect">
            <a:avLst/>
          </a:prstGeom>
        </p:spPr>
        <p:txBody>
          <a:bodyPr wrap="square">
            <a:spAutoFit/>
          </a:bodyPr>
          <a:lstStyle/>
          <a:p>
            <a:pPr lvl="1" indent="0">
              <a:buClr>
                <a:schemeClr val="tx1"/>
              </a:buClr>
              <a:buNone/>
            </a:pPr>
            <a:r>
              <a:rPr lang="en-US" sz="1200" dirty="0">
                <a:solidFill>
                  <a:srgbClr val="C00000"/>
                </a:solidFill>
                <a:latin typeface="Lucida Sans Typewriter" panose="020B0509030504030204" pitchFamily="49" charset="0"/>
              </a:rPr>
              <a:t>year&lt;-unique(</a:t>
            </a:r>
            <a:r>
              <a:rPr lang="en-US" sz="1200" dirty="0" err="1">
                <a:solidFill>
                  <a:srgbClr val="C00000"/>
                </a:solidFill>
                <a:latin typeface="Lucida Sans Typewriter" panose="020B0509030504030204" pitchFamily="49" charset="0"/>
              </a:rPr>
              <a:t>mydata$year</a:t>
            </a: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sex&lt;-c()</a:t>
            </a:r>
          </a:p>
          <a:p>
            <a:pPr lvl="1" indent="0">
              <a:buClr>
                <a:schemeClr val="tx1"/>
              </a:buClr>
              <a:buNone/>
            </a:pP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&lt;-c()</a:t>
            </a:r>
          </a:p>
          <a:p>
            <a:pPr lvl="1" indent="0">
              <a:buClr>
                <a:schemeClr val="tx1"/>
              </a:buClr>
              <a:buNone/>
            </a:pP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&lt;-c()</a:t>
            </a:r>
          </a:p>
          <a:p>
            <a:pPr lvl="1" indent="0">
              <a:buClr>
                <a:schemeClr val="tx1"/>
              </a:buClr>
              <a:buNone/>
            </a:pPr>
            <a:r>
              <a:rPr lang="en-US" sz="1200" dirty="0">
                <a:solidFill>
                  <a:srgbClr val="C00000"/>
                </a:solidFill>
                <a:latin typeface="Lucida Sans Typewriter" panose="020B0509030504030204" pitchFamily="49" charset="0"/>
              </a:rPr>
              <a:t>for(</a:t>
            </a:r>
            <a:r>
              <a:rPr lang="en-US" sz="1200" dirty="0" err="1">
                <a:solidFill>
                  <a:srgbClr val="C00000"/>
                </a:solidFill>
                <a:latin typeface="Lucida Sans Typewriter" panose="020B0509030504030204" pitchFamily="49" charset="0"/>
              </a:rPr>
              <a:t>i</a:t>
            </a:r>
            <a:r>
              <a:rPr lang="en-US" sz="1200" dirty="0">
                <a:solidFill>
                  <a:srgbClr val="C00000"/>
                </a:solidFill>
                <a:latin typeface="Lucida Sans Typewriter" panose="020B0509030504030204" pitchFamily="49" charset="0"/>
              </a:rPr>
              <a:t> in year)</a:t>
            </a:r>
          </a:p>
          <a:p>
            <a:pPr lvl="1" indent="0">
              <a:buClr>
                <a:schemeClr val="tx1"/>
              </a:buClr>
              <a:buNone/>
            </a:pP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  for(ii in unique(</a:t>
            </a:r>
            <a:r>
              <a:rPr lang="en-US" sz="1200" dirty="0" err="1">
                <a:solidFill>
                  <a:srgbClr val="C00000"/>
                </a:solidFill>
                <a:latin typeface="Lucida Sans Typewriter" panose="020B0509030504030204" pitchFamily="49" charset="0"/>
              </a:rPr>
              <a:t>mydata</a:t>
            </a: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  {</a:t>
            </a:r>
          </a:p>
          <a:p>
            <a:pPr lvl="1" indent="0">
              <a:buClr>
                <a:schemeClr val="tx1"/>
              </a:buClr>
              <a:buNone/>
            </a:pPr>
            <a:r>
              <a:rPr lang="en-US" sz="1200" dirty="0">
                <a:solidFill>
                  <a:srgbClr val="C00000"/>
                </a:solidFill>
                <a:latin typeface="Lucida Sans Typewriter" panose="020B0509030504030204" pitchFamily="49" charset="0"/>
              </a:rPr>
              <a:t>    sex.in&lt;-</a:t>
            </a:r>
            <a:r>
              <a:rPr lang="en-US" sz="1200" dirty="0" err="1">
                <a:solidFill>
                  <a:srgbClr val="C00000"/>
                </a:solidFill>
                <a:latin typeface="Lucida Sans Typewriter" panose="020B0509030504030204" pitchFamily="49" charset="0"/>
              </a:rPr>
              <a:t>as.character</a:t>
            </a:r>
            <a:r>
              <a:rPr lang="en-US" sz="1200" dirty="0">
                <a:solidFill>
                  <a:srgbClr val="C00000"/>
                </a:solidFill>
                <a:latin typeface="Lucida Sans Typewriter" panose="020B0509030504030204" pitchFamily="49" charset="0"/>
              </a:rPr>
              <a:t>(ii)</a:t>
            </a:r>
          </a:p>
          <a:p>
            <a:pPr lvl="1" indent="0">
              <a:buClr>
                <a:schemeClr val="tx1"/>
              </a:buClr>
              <a:buNone/>
            </a:pPr>
            <a:r>
              <a:rPr lang="en-US" sz="1200" dirty="0">
                <a:solidFill>
                  <a:srgbClr val="C00000"/>
                </a:solidFill>
                <a:latin typeface="Lucida Sans Typewriter" panose="020B0509030504030204" pitchFamily="49" charset="0"/>
              </a:rPr>
              <a:t>    sex&lt;-c(sex, sex.in)</a:t>
            </a:r>
          </a:p>
          <a:p>
            <a:pPr lvl="1" indent="0">
              <a:buClr>
                <a:schemeClr val="tx1"/>
              </a:buClr>
              <a:buNone/>
            </a:pPr>
            <a:r>
              <a:rPr lang="en-US" sz="1200" dirty="0">
                <a:solidFill>
                  <a:srgbClr val="C00000"/>
                </a:solidFill>
                <a:latin typeface="Lucida Sans Typewriter" panose="020B0509030504030204" pitchFamily="49" charset="0"/>
              </a:rPr>
              <a:t>    x&lt;-</a:t>
            </a:r>
            <a:r>
              <a:rPr lang="en-US" sz="1200" dirty="0" err="1">
                <a:solidFill>
                  <a:srgbClr val="C00000"/>
                </a:solidFill>
                <a:latin typeface="Lucida Sans Typewriter" panose="020B0509030504030204" pitchFamily="49" charset="0"/>
              </a:rPr>
              <a:t>mydata$weight</a:t>
            </a:r>
            <a:r>
              <a:rPr lang="en-US" sz="1200" dirty="0">
                <a:solidFill>
                  <a:srgbClr val="C00000"/>
                </a:solidFill>
                <a:latin typeface="Lucida Sans Typewriter" panose="020B0509030504030204" pitchFamily="49" charset="0"/>
              </a:rPr>
              <a:t>[</a:t>
            </a:r>
            <a:r>
              <a:rPr lang="en-US" sz="1200" dirty="0" err="1">
                <a:solidFill>
                  <a:srgbClr val="C00000"/>
                </a:solidFill>
                <a:latin typeface="Lucida Sans Typewriter" panose="020B0509030504030204" pitchFamily="49" charset="0"/>
              </a:rPr>
              <a:t>mydata$length</a:t>
            </a:r>
            <a:r>
              <a:rPr lang="en-US" sz="1200" dirty="0">
                <a:solidFill>
                  <a:srgbClr val="C00000"/>
                </a:solidFill>
                <a:latin typeface="Lucida Sans Typewriter" panose="020B0509030504030204" pitchFamily="49" charset="0"/>
              </a:rPr>
              <a:t>&gt;10 &amp;</a:t>
            </a:r>
          </a:p>
          <a:p>
            <a:pPr lvl="1" indent="0">
              <a:buClr>
                <a:schemeClr val="tx1"/>
              </a:buClr>
              <a:buNone/>
            </a:pPr>
            <a:r>
              <a:rPr lang="en-US" sz="1200" dirty="0">
                <a:solidFill>
                  <a:srgbClr val="C00000"/>
                </a:solidFill>
                <a:latin typeface="Lucida Sans Typewriter" panose="020B0509030504030204" pitchFamily="49" charset="0"/>
              </a:rPr>
              <a:t>                       !is.na(</a:t>
            </a:r>
            <a:r>
              <a:rPr lang="en-US" sz="1200" dirty="0" err="1">
                <a:solidFill>
                  <a:srgbClr val="C00000"/>
                </a:solidFill>
                <a:latin typeface="Lucida Sans Typewriter" panose="020B0509030504030204" pitchFamily="49" charset="0"/>
              </a:rPr>
              <a:t>mydata$length</a:t>
            </a:r>
            <a:r>
              <a:rPr lang="en-US" sz="1200" dirty="0">
                <a:solidFill>
                  <a:srgbClr val="C00000"/>
                </a:solidFill>
                <a:latin typeface="Lucida Sans Typewriter" panose="020B0509030504030204" pitchFamily="49" charset="0"/>
              </a:rPr>
              <a:t>) &amp;</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mydata$year</a:t>
            </a:r>
            <a:r>
              <a:rPr lang="en-US" sz="1200" dirty="0">
                <a:solidFill>
                  <a:srgbClr val="C00000"/>
                </a:solidFill>
                <a:latin typeface="Lucida Sans Typewriter" panose="020B0509030504030204" pitchFamily="49" charset="0"/>
              </a:rPr>
              <a:t>==</a:t>
            </a:r>
            <a:r>
              <a:rPr lang="en-US" sz="1200" dirty="0" err="1">
                <a:solidFill>
                  <a:srgbClr val="C00000"/>
                </a:solidFill>
                <a:latin typeface="Lucida Sans Typewriter" panose="020B0509030504030204" pitchFamily="49" charset="0"/>
              </a:rPr>
              <a:t>i</a:t>
            </a:r>
            <a:r>
              <a:rPr lang="en-US" sz="1200" dirty="0">
                <a:solidFill>
                  <a:srgbClr val="C00000"/>
                </a:solidFill>
                <a:latin typeface="Lucida Sans Typewriter" panose="020B0509030504030204" pitchFamily="49" charset="0"/>
              </a:rPr>
              <a:t> &amp;</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mydata$sex</a:t>
            </a:r>
            <a:r>
              <a:rPr lang="en-US" sz="1200" dirty="0">
                <a:solidFill>
                  <a:srgbClr val="C00000"/>
                </a:solidFill>
                <a:latin typeface="Lucida Sans Typewriter" panose="020B0509030504030204" pitchFamily="49" charset="0"/>
              </a:rPr>
              <a:t>==ii]</a:t>
            </a:r>
          </a:p>
          <a:p>
            <a:pPr lvl="1" indent="0">
              <a:buClr>
                <a:schemeClr val="tx1"/>
              </a:buClr>
              <a:buNone/>
            </a:pPr>
            <a:r>
              <a:rPr lang="en-US" sz="1200" dirty="0">
                <a:solidFill>
                  <a:srgbClr val="C00000"/>
                </a:solidFill>
                <a:latin typeface="Lucida Sans Typewriter" panose="020B0509030504030204" pitchFamily="49" charset="0"/>
              </a:rPr>
              <a:t>    mweight.in&lt;-mean(x, na.rm=TRUE)</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&lt;-c(</a:t>
            </a: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 mweight.in)</a:t>
            </a:r>
          </a:p>
          <a:p>
            <a:pPr lvl="1" indent="0">
              <a:buClr>
                <a:schemeClr val="tx1"/>
              </a:buClr>
              <a:buNone/>
            </a:pPr>
            <a:r>
              <a:rPr lang="en-US" sz="1200" dirty="0">
                <a:solidFill>
                  <a:srgbClr val="C00000"/>
                </a:solidFill>
                <a:latin typeface="Lucida Sans Typewriter" panose="020B0509030504030204" pitchFamily="49" charset="0"/>
              </a:rPr>
              <a:t>    sdweight.in&lt;-</a:t>
            </a:r>
            <a:r>
              <a:rPr lang="en-US" sz="1200" dirty="0" err="1">
                <a:solidFill>
                  <a:srgbClr val="C00000"/>
                </a:solidFill>
                <a:latin typeface="Lucida Sans Typewriter" panose="020B0509030504030204" pitchFamily="49" charset="0"/>
              </a:rPr>
              <a:t>sd</a:t>
            </a:r>
            <a:r>
              <a:rPr lang="en-US" sz="1200" dirty="0">
                <a:solidFill>
                  <a:srgbClr val="C00000"/>
                </a:solidFill>
                <a:latin typeface="Lucida Sans Typewriter" panose="020B0509030504030204" pitchFamily="49" charset="0"/>
              </a:rPr>
              <a:t>(x, na.rm=TRUE)</a:t>
            </a:r>
          </a:p>
          <a:p>
            <a:pPr lvl="1" indent="0">
              <a:buClr>
                <a:schemeClr val="tx1"/>
              </a:buClr>
              <a:buNone/>
            </a:pP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&lt;-c(</a:t>
            </a: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 sdweight.in)</a:t>
            </a:r>
          </a:p>
          <a:p>
            <a:pPr lvl="1" indent="0">
              <a:buClr>
                <a:schemeClr val="tx1"/>
              </a:buClr>
              <a:buNone/>
            </a:pPr>
            <a:r>
              <a:rPr lang="en-US" sz="1200" dirty="0">
                <a:solidFill>
                  <a:srgbClr val="C00000"/>
                </a:solidFill>
                <a:latin typeface="Lucida Sans Typewriter" panose="020B0509030504030204" pitchFamily="49" charset="0"/>
              </a:rPr>
              <a:t>  }</a:t>
            </a:r>
          </a:p>
          <a:p>
            <a:pPr lvl="1" indent="0">
              <a:buClr>
                <a:schemeClr val="tx1"/>
              </a:buClr>
              <a:buNone/>
            </a:pPr>
            <a:r>
              <a:rPr lang="en-US" sz="1200" dirty="0">
                <a:solidFill>
                  <a:srgbClr val="C00000"/>
                </a:solidFill>
                <a:latin typeface="Lucida Sans Typewriter" panose="020B0509030504030204" pitchFamily="49" charset="0"/>
              </a:rPr>
              <a:t>}</a:t>
            </a:r>
          </a:p>
          <a:p>
            <a:pPr lvl="1" indent="0">
              <a:buClr>
                <a:schemeClr val="tx1"/>
              </a:buClr>
              <a:buNone/>
            </a:pPr>
            <a:r>
              <a:rPr lang="en-US" sz="1200" dirty="0">
                <a:solidFill>
                  <a:srgbClr val="C00000"/>
                </a:solidFill>
                <a:latin typeface="Lucida Sans Typewriter" panose="020B0509030504030204" pitchFamily="49" charset="0"/>
              </a:rPr>
              <a:t>table2&lt;-</a:t>
            </a:r>
            <a:r>
              <a:rPr lang="en-US" sz="1200" dirty="0" err="1">
                <a:solidFill>
                  <a:srgbClr val="C00000"/>
                </a:solidFill>
                <a:latin typeface="Lucida Sans Typewriter" panose="020B0509030504030204" pitchFamily="49" charset="0"/>
              </a:rPr>
              <a:t>data.frame</a:t>
            </a:r>
            <a:r>
              <a:rPr lang="en-US" sz="1200" dirty="0">
                <a:solidFill>
                  <a:srgbClr val="C00000"/>
                </a:solidFill>
                <a:latin typeface="Lucida Sans Typewriter" panose="020B0509030504030204" pitchFamily="49" charset="0"/>
              </a:rPr>
              <a:t>(year, sex, </a:t>
            </a:r>
            <a:r>
              <a:rPr lang="en-US" sz="1200" dirty="0" err="1">
                <a:solidFill>
                  <a:srgbClr val="C00000"/>
                </a:solidFill>
                <a:latin typeface="Lucida Sans Typewriter" panose="020B0509030504030204" pitchFamily="49" charset="0"/>
              </a:rPr>
              <a:t>mweight</a:t>
            </a:r>
            <a:r>
              <a:rPr lang="en-US" sz="1200" dirty="0">
                <a:solidFill>
                  <a:srgbClr val="C00000"/>
                </a:solidFill>
                <a:latin typeface="Lucida Sans Typewriter" panose="020B0509030504030204" pitchFamily="49" charset="0"/>
              </a:rPr>
              <a:t>, </a:t>
            </a:r>
            <a:r>
              <a:rPr lang="en-US" sz="1200" dirty="0" err="1">
                <a:solidFill>
                  <a:srgbClr val="C00000"/>
                </a:solidFill>
                <a:latin typeface="Lucida Sans Typewriter" panose="020B0509030504030204" pitchFamily="49" charset="0"/>
              </a:rPr>
              <a:t>sdweight</a:t>
            </a:r>
            <a:r>
              <a:rPr lang="en-US" sz="1200" dirty="0">
                <a:solidFill>
                  <a:srgbClr val="C00000"/>
                </a:solidFill>
                <a:latin typeface="Lucida Sans Typewriter" panose="020B0509030504030204" pitchFamily="49" charset="0"/>
              </a:rPr>
              <a:t>)</a:t>
            </a:r>
          </a:p>
          <a:p>
            <a:pPr lvl="1" indent="0">
              <a:buClr>
                <a:schemeClr val="tx1"/>
              </a:buClr>
              <a:buNone/>
            </a:pPr>
            <a:endParaRPr lang="en-US" sz="12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76063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47607" y="3244334"/>
            <a:ext cx="248786" cy="369332"/>
          </a:xfrm>
          <a:prstGeom prst="rect">
            <a:avLst/>
          </a:prstGeom>
        </p:spPr>
        <p:txBody>
          <a:bodyPr wrap="none">
            <a:spAutoFit/>
          </a:bodyPr>
          <a:lstStyle/>
          <a:p>
            <a:r>
              <a:rPr lang="en-US" dirty="0"/>
              <a:t> </a:t>
            </a:r>
            <a:endParaRPr lang="en-CA" dirty="0"/>
          </a:p>
        </p:txBody>
      </p:sp>
      <p:sp>
        <p:nvSpPr>
          <p:cNvPr id="8" name="Title 1"/>
          <p:cNvSpPr>
            <a:spLocks noGrp="1"/>
          </p:cNvSpPr>
          <p:nvPr>
            <p:ph type="title"/>
          </p:nvPr>
        </p:nvSpPr>
        <p:spPr>
          <a:xfrm>
            <a:off x="457200" y="152718"/>
            <a:ext cx="8229600" cy="761682"/>
          </a:xfrm>
        </p:spPr>
        <p:txBody>
          <a:bodyPr>
            <a:normAutofit/>
          </a:bodyPr>
          <a:lstStyle/>
          <a:p>
            <a:r>
              <a:rPr lang="en-CA" dirty="0">
                <a:solidFill>
                  <a:srgbClr val="C00000"/>
                </a:solidFill>
              </a:rPr>
              <a:t>Summary stats: </a:t>
            </a:r>
            <a:r>
              <a:rPr lang="en-CA" sz="3000" b="1" dirty="0">
                <a:solidFill>
                  <a:srgbClr val="C00000"/>
                </a:solidFill>
              </a:rPr>
              <a:t>overview</a:t>
            </a:r>
          </a:p>
        </p:txBody>
      </p:sp>
      <p:sp>
        <p:nvSpPr>
          <p:cNvPr id="3" name="Rectangle 2"/>
          <p:cNvSpPr/>
          <p:nvPr/>
        </p:nvSpPr>
        <p:spPr>
          <a:xfrm>
            <a:off x="457200" y="1258431"/>
            <a:ext cx="8229600" cy="1261884"/>
          </a:xfrm>
          <a:prstGeom prst="rect">
            <a:avLst/>
          </a:prstGeom>
        </p:spPr>
        <p:txBody>
          <a:bodyPr wrap="square">
            <a:spAutoFit/>
          </a:bodyPr>
          <a:lstStyle/>
          <a:p>
            <a:pPr marL="800100" lvl="1" indent="-342900">
              <a:buClr>
                <a:schemeClr val="tx1"/>
              </a:buClr>
              <a:buFont typeface="Wingdings" panose="05000000000000000000" pitchFamily="2" charset="2"/>
              <a:buChar char="q"/>
            </a:pPr>
            <a:r>
              <a:rPr lang="en-US" sz="1900" dirty="0"/>
              <a:t>Indexing / looping, </a:t>
            </a:r>
            <a:r>
              <a:rPr lang="en-US" sz="1900" dirty="0">
                <a:solidFill>
                  <a:srgbClr val="C00000"/>
                </a:solidFill>
                <a:latin typeface="Lucida Sans Typewriter" panose="020B0509030504030204" pitchFamily="49" charset="0"/>
              </a:rPr>
              <a:t>table(),</a:t>
            </a:r>
            <a:r>
              <a:rPr lang="en-US" sz="1900" dirty="0"/>
              <a:t> </a:t>
            </a:r>
            <a:r>
              <a:rPr lang="en-US" sz="1900" dirty="0" err="1">
                <a:solidFill>
                  <a:srgbClr val="C00000"/>
                </a:solidFill>
                <a:latin typeface="Lucida Sans Typewriter" panose="020B0509030504030204" pitchFamily="49" charset="0"/>
              </a:rPr>
              <a:t>summaryBy</a:t>
            </a:r>
            <a:r>
              <a:rPr lang="en-US" sz="1900" dirty="0">
                <a:solidFill>
                  <a:srgbClr val="C00000"/>
                </a:solidFill>
                <a:latin typeface="Lucida Sans Typewriter" panose="020B0509030504030204" pitchFamily="49" charset="0"/>
              </a:rPr>
              <a:t>()</a:t>
            </a:r>
            <a:r>
              <a:rPr lang="en-US" sz="1900" dirty="0"/>
              <a:t>, and </a:t>
            </a:r>
            <a:r>
              <a:rPr lang="en-US" sz="1900" dirty="0">
                <a:solidFill>
                  <a:srgbClr val="C00000"/>
                </a:solidFill>
                <a:latin typeface="Lucida Sans Typewriter" panose="020B0509030504030204" pitchFamily="49" charset="0"/>
              </a:rPr>
              <a:t>{</a:t>
            </a:r>
            <a:r>
              <a:rPr lang="en-US" sz="1900" dirty="0" err="1">
                <a:solidFill>
                  <a:srgbClr val="C00000"/>
                </a:solidFill>
                <a:latin typeface="Lucida Sans Typewriter" panose="020B0509030504030204" pitchFamily="49" charset="0"/>
              </a:rPr>
              <a:t>dplyr</a:t>
            </a:r>
            <a:r>
              <a:rPr lang="en-US" sz="1900" dirty="0">
                <a:solidFill>
                  <a:srgbClr val="C00000"/>
                </a:solidFill>
                <a:latin typeface="Lucida Sans Typewriter" panose="020B0509030504030204" pitchFamily="49" charset="0"/>
              </a:rPr>
              <a:t>}</a:t>
            </a:r>
            <a:r>
              <a:rPr lang="en-US" sz="1900" dirty="0"/>
              <a:t> all have strengths and weaknesses.</a:t>
            </a:r>
          </a:p>
          <a:p>
            <a:pPr marL="800100" lvl="1" indent="-342900">
              <a:buClr>
                <a:schemeClr val="tx1"/>
              </a:buClr>
              <a:buFont typeface="Wingdings" panose="05000000000000000000" pitchFamily="2" charset="2"/>
              <a:buChar char="q"/>
            </a:pPr>
            <a:r>
              <a:rPr lang="en-US" sz="1900" dirty="0"/>
              <a:t>You’ll likely end up using all of them at some point, depending on the circumstances.</a:t>
            </a:r>
          </a:p>
        </p:txBody>
      </p:sp>
      <p:graphicFrame>
        <p:nvGraphicFramePr>
          <p:cNvPr id="2" name="Table 1"/>
          <p:cNvGraphicFramePr>
            <a:graphicFrameLocks noGrp="1"/>
          </p:cNvGraphicFramePr>
          <p:nvPr>
            <p:extLst>
              <p:ext uri="{D42A27DB-BD31-4B8C-83A1-F6EECF244321}">
                <p14:modId xmlns:p14="http://schemas.microsoft.com/office/powerpoint/2010/main" val="3990566809"/>
              </p:ext>
            </p:extLst>
          </p:nvPr>
        </p:nvGraphicFramePr>
        <p:xfrm>
          <a:off x="1846580" y="3098800"/>
          <a:ext cx="5392420" cy="1854200"/>
        </p:xfrm>
        <a:graphic>
          <a:graphicData uri="http://schemas.openxmlformats.org/drawingml/2006/table">
            <a:tbl>
              <a:tblPr firstRow="1" bandRow="1">
                <a:tableStyleId>{F5AB1C69-6EDB-4FF4-983F-18BD219EF322}</a:tableStyleId>
              </a:tblPr>
              <a:tblGrid>
                <a:gridCol w="2151380">
                  <a:extLst>
                    <a:ext uri="{9D8B030D-6E8A-4147-A177-3AD203B41FA5}">
                      <a16:colId xmlns:a16="http://schemas.microsoft.com/office/drawing/2014/main" val="2308273152"/>
                    </a:ext>
                  </a:extLst>
                </a:gridCol>
                <a:gridCol w="995680">
                  <a:extLst>
                    <a:ext uri="{9D8B030D-6E8A-4147-A177-3AD203B41FA5}">
                      <a16:colId xmlns:a16="http://schemas.microsoft.com/office/drawing/2014/main" val="3248164835"/>
                    </a:ext>
                  </a:extLst>
                </a:gridCol>
                <a:gridCol w="1097280">
                  <a:extLst>
                    <a:ext uri="{9D8B030D-6E8A-4147-A177-3AD203B41FA5}">
                      <a16:colId xmlns:a16="http://schemas.microsoft.com/office/drawing/2014/main" val="3317969706"/>
                    </a:ext>
                  </a:extLst>
                </a:gridCol>
                <a:gridCol w="1148080">
                  <a:extLst>
                    <a:ext uri="{9D8B030D-6E8A-4147-A177-3AD203B41FA5}">
                      <a16:colId xmlns:a16="http://schemas.microsoft.com/office/drawing/2014/main" val="2746041176"/>
                    </a:ext>
                  </a:extLst>
                </a:gridCol>
              </a:tblGrid>
              <a:tr h="370840">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dirty="0"/>
                        <a:t>Simple</a:t>
                      </a:r>
                    </a:p>
                  </a:txBody>
                  <a:tcPr>
                    <a:lnT w="12700" cap="flat" cmpd="sng" algn="ctr">
                      <a:solidFill>
                        <a:schemeClr val="tx1"/>
                      </a:solidFill>
                      <a:prstDash val="solid"/>
                      <a:round/>
                      <a:headEnd type="none" w="med" len="med"/>
                      <a:tailEnd type="none" w="med" len="med"/>
                    </a:lnT>
                  </a:tcPr>
                </a:tc>
                <a:tc>
                  <a:txBody>
                    <a:bodyPr/>
                    <a:lstStyle/>
                    <a:p>
                      <a:pPr algn="ctr"/>
                      <a:r>
                        <a:rPr lang="en-CA" dirty="0"/>
                        <a:t>Flexible</a:t>
                      </a:r>
                    </a:p>
                  </a:txBody>
                  <a:tcPr>
                    <a:lnT w="12700" cap="flat" cmpd="sng" algn="ctr">
                      <a:solidFill>
                        <a:schemeClr val="tx1"/>
                      </a:solidFill>
                      <a:prstDash val="solid"/>
                      <a:round/>
                      <a:headEnd type="none" w="med" len="med"/>
                      <a:tailEnd type="none" w="med" len="med"/>
                    </a:lnT>
                  </a:tcPr>
                </a:tc>
                <a:tc>
                  <a:txBody>
                    <a:bodyPr/>
                    <a:lstStyle/>
                    <a:p>
                      <a:pPr algn="ctr"/>
                      <a:r>
                        <a:rPr lang="en-CA" dirty="0"/>
                        <a:t>Efficient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38912919"/>
                  </a:ext>
                </a:extLst>
              </a:tr>
              <a:tr h="370840">
                <a:tc>
                  <a:txBody>
                    <a:bodyPr/>
                    <a:lstStyle/>
                    <a:p>
                      <a:pPr algn="ctr"/>
                      <a:r>
                        <a:rPr lang="en-CA" b="1" dirty="0"/>
                        <a:t>Indexing/Looping</a:t>
                      </a:r>
                    </a:p>
                  </a:txBody>
                  <a:tcPr>
                    <a:lnL w="12700" cap="flat" cmpd="sng" algn="ctr">
                      <a:solidFill>
                        <a:schemeClr val="tx1"/>
                      </a:solidFill>
                      <a:prstDash val="solid"/>
                      <a:round/>
                      <a:headEnd type="none" w="med" len="med"/>
                      <a:tailEnd type="none" w="med" len="med"/>
                    </a:lnL>
                  </a:tcPr>
                </a:tc>
                <a:tc>
                  <a:txBody>
                    <a:bodyPr/>
                    <a:lstStyle/>
                    <a:p>
                      <a:pPr algn="ctr"/>
                      <a:r>
                        <a:rPr lang="en-CA" dirty="0"/>
                        <a:t>x</a:t>
                      </a:r>
                    </a:p>
                  </a:txBody>
                  <a:tcPr/>
                </a:tc>
                <a:tc>
                  <a:txBody>
                    <a:bodyPr/>
                    <a:lstStyle/>
                    <a:p>
                      <a:pPr algn="ctr"/>
                      <a:r>
                        <a:rPr lang="en-CA" dirty="0"/>
                        <a:t>☺☺☺</a:t>
                      </a:r>
                    </a:p>
                  </a:txBody>
                  <a:tcPr/>
                </a:tc>
                <a:tc>
                  <a:txBody>
                    <a:bodyPr/>
                    <a:lstStyle/>
                    <a:p>
                      <a:pPr algn="ctr"/>
                      <a:r>
                        <a:rPr lang="en-CA" dirty="0"/>
                        <a:t>xx</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8380524"/>
                  </a:ext>
                </a:extLst>
              </a:tr>
              <a:tr h="370840">
                <a:tc>
                  <a:txBody>
                    <a:bodyPr/>
                    <a:lstStyle/>
                    <a:p>
                      <a:pPr algn="ctr"/>
                      <a:r>
                        <a:rPr lang="en-CA" b="1" dirty="0"/>
                        <a:t>table()</a:t>
                      </a:r>
                    </a:p>
                  </a:txBody>
                  <a:tcPr>
                    <a:lnL w="12700" cap="flat" cmpd="sng" algn="ctr">
                      <a:solidFill>
                        <a:schemeClr val="tx1"/>
                      </a:solidFill>
                      <a:prstDash val="solid"/>
                      <a:round/>
                      <a:headEnd type="none" w="med" len="med"/>
                      <a:tailEnd type="none" w="med" len="med"/>
                    </a:lnL>
                  </a:tcPr>
                </a:tc>
                <a:tc>
                  <a:txBody>
                    <a:bodyPr/>
                    <a:lstStyle/>
                    <a:p>
                      <a:pPr algn="ctr"/>
                      <a:r>
                        <a:rPr lang="en-CA" dirty="0"/>
                        <a:t>☺☺☺</a:t>
                      </a:r>
                    </a:p>
                  </a:txBody>
                  <a:tcPr/>
                </a:tc>
                <a:tc>
                  <a:txBody>
                    <a:bodyPr/>
                    <a:lstStyle/>
                    <a:p>
                      <a:pPr algn="ctr"/>
                      <a:r>
                        <a:rPr lang="en-CA" dirty="0"/>
                        <a:t>x</a:t>
                      </a:r>
                    </a:p>
                  </a:txBody>
                  <a:tcPr/>
                </a:tc>
                <a:tc>
                  <a:txBody>
                    <a:bodyPr/>
                    <a:lstStyle/>
                    <a:p>
                      <a:pPr algn="ctr"/>
                      <a:r>
                        <a:rPr lang="en-CA"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91405898"/>
                  </a:ext>
                </a:extLst>
              </a:tr>
              <a:tr h="370840">
                <a:tc>
                  <a:txBody>
                    <a:bodyPr/>
                    <a:lstStyle/>
                    <a:p>
                      <a:pPr algn="ctr"/>
                      <a:r>
                        <a:rPr lang="en-CA" b="1" dirty="0" err="1"/>
                        <a:t>summaryBy</a:t>
                      </a:r>
                      <a:r>
                        <a:rPr lang="en-CA" b="1" dirty="0"/>
                        <a:t>()</a:t>
                      </a:r>
                    </a:p>
                  </a:txBody>
                  <a:tcPr>
                    <a:lnL w="12700" cap="flat" cmpd="sng" algn="ctr">
                      <a:solidFill>
                        <a:schemeClr val="tx1"/>
                      </a:solidFill>
                      <a:prstDash val="solid"/>
                      <a:round/>
                      <a:headEnd type="none" w="med" len="med"/>
                      <a:tailEnd type="none" w="med" len="med"/>
                    </a:lnL>
                  </a:tcPr>
                </a:tc>
                <a:tc>
                  <a:txBody>
                    <a:bodyPr/>
                    <a:lstStyle/>
                    <a:p>
                      <a:pPr algn="ctr"/>
                      <a:r>
                        <a:rPr lang="en-CA" dirty="0"/>
                        <a:t>☺</a:t>
                      </a:r>
                    </a:p>
                  </a:txBody>
                  <a:tcPr/>
                </a:tc>
                <a:tc>
                  <a:txBody>
                    <a:bodyPr/>
                    <a:lstStyle/>
                    <a:p>
                      <a:pPr algn="ctr"/>
                      <a:r>
                        <a:rPr lang="en-CA" dirty="0"/>
                        <a:t>☺</a:t>
                      </a:r>
                    </a:p>
                  </a:txBody>
                  <a:tcPr/>
                </a:tc>
                <a:tc>
                  <a:txBody>
                    <a:bodyPr/>
                    <a:lstStyle/>
                    <a:p>
                      <a:pPr algn="ctr"/>
                      <a:r>
                        <a:rPr lang="en-CA"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35848"/>
                  </a:ext>
                </a:extLst>
              </a:tr>
              <a:tr h="370840">
                <a:tc>
                  <a:txBody>
                    <a:bodyPr/>
                    <a:lstStyle/>
                    <a:p>
                      <a:pPr algn="ctr"/>
                      <a:r>
                        <a:rPr lang="en-CA" b="1" dirty="0"/>
                        <a:t>{</a:t>
                      </a:r>
                      <a:r>
                        <a:rPr lang="en-CA" b="1" dirty="0" err="1"/>
                        <a:t>dplyr</a:t>
                      </a:r>
                      <a:r>
                        <a:rPr lang="en-CA" b="1" dirty="0"/>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CA" dirty="0"/>
                        <a:t>☺☺</a:t>
                      </a:r>
                    </a:p>
                  </a:txBody>
                  <a:tcPr>
                    <a:lnB w="12700" cap="flat" cmpd="sng" algn="ctr">
                      <a:solidFill>
                        <a:schemeClr val="tx1"/>
                      </a:solidFill>
                      <a:prstDash val="solid"/>
                      <a:round/>
                      <a:headEnd type="none" w="med" len="med"/>
                      <a:tailEnd type="none" w="med" len="med"/>
                    </a:lnB>
                  </a:tcPr>
                </a:tc>
                <a:tc>
                  <a:txBody>
                    <a:bodyPr/>
                    <a:lstStyle/>
                    <a:p>
                      <a:pPr algn="ctr"/>
                      <a:r>
                        <a:rPr lang="en-CA" dirty="0"/>
                        <a:t>☺☺</a:t>
                      </a:r>
                    </a:p>
                  </a:txBody>
                  <a:tcPr>
                    <a:lnB w="12700" cap="flat" cmpd="sng" algn="ctr">
                      <a:solidFill>
                        <a:schemeClr val="tx1"/>
                      </a:solidFill>
                      <a:prstDash val="solid"/>
                      <a:round/>
                      <a:headEnd type="none" w="med" len="med"/>
                      <a:tailEnd type="none" w="med" len="med"/>
                    </a:lnB>
                  </a:tcPr>
                </a:tc>
                <a:tc>
                  <a:txBody>
                    <a:bodyPr/>
                    <a:lstStyle/>
                    <a:p>
                      <a:pPr algn="ctr"/>
                      <a:r>
                        <a:rPr lang="en-CA"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847343"/>
                  </a:ext>
                </a:extLst>
              </a:tr>
            </a:tbl>
          </a:graphicData>
        </a:graphic>
      </p:graphicFrame>
    </p:spTree>
    <p:extLst>
      <p:ext uri="{BB962C8B-B14F-4D97-AF65-F5344CB8AC3E}">
        <p14:creationId xmlns:p14="http://schemas.microsoft.com/office/powerpoint/2010/main" val="2915147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dirty="0"/>
              <a:t>Visualizations in R</a:t>
            </a:r>
          </a:p>
        </p:txBody>
      </p:sp>
      <p:sp>
        <p:nvSpPr>
          <p:cNvPr id="3" name="Content Placeholder 2"/>
          <p:cNvSpPr txBox="1">
            <a:spLocks/>
          </p:cNvSpPr>
          <p:nvPr/>
        </p:nvSpPr>
        <p:spPr>
          <a:xfrm>
            <a:off x="457200" y="1143000"/>
            <a:ext cx="7620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has the capabilities to produce some beautiful and informative graphics!</a:t>
            </a:r>
            <a:endParaRPr lang="en-US" b="0" i="1" dirty="0"/>
          </a:p>
        </p:txBody>
      </p:sp>
    </p:spTree>
    <p:extLst>
      <p:ext uri="{BB962C8B-B14F-4D97-AF65-F5344CB8AC3E}">
        <p14:creationId xmlns:p14="http://schemas.microsoft.com/office/powerpoint/2010/main" val="10385933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dirty="0"/>
              <a:t>Visualizations in R</a:t>
            </a:r>
          </a:p>
        </p:txBody>
      </p:sp>
      <p:sp>
        <p:nvSpPr>
          <p:cNvPr id="3" name="Content Placeholder 2"/>
          <p:cNvSpPr txBox="1">
            <a:spLocks/>
          </p:cNvSpPr>
          <p:nvPr/>
        </p:nvSpPr>
        <p:spPr>
          <a:xfrm>
            <a:off x="457200" y="1143000"/>
            <a:ext cx="7620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has the capabilities to produce some beautiful and informative graphics!</a:t>
            </a:r>
            <a:endParaRPr lang="en-US" b="0" dirty="0">
              <a:solidFill>
                <a:schemeClr val="tx2"/>
              </a:solidFill>
              <a:latin typeface="Lucida Sans Typewriter" panose="020B0509030504030204" pitchFamily="49" charset="0"/>
            </a:endParaRPr>
          </a:p>
          <a:p>
            <a:pPr algn="ctr"/>
            <a:endParaRPr lang="en-US" b="0" dirty="0"/>
          </a:p>
          <a:p>
            <a:r>
              <a:rPr lang="en-US" b="0" i="1" dirty="0"/>
              <a:t>“So does Excel!”</a:t>
            </a:r>
          </a:p>
        </p:txBody>
      </p:sp>
    </p:spTree>
    <p:extLst>
      <p:ext uri="{BB962C8B-B14F-4D97-AF65-F5344CB8AC3E}">
        <p14:creationId xmlns:p14="http://schemas.microsoft.com/office/powerpoint/2010/main" val="1959422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dirty="0"/>
              <a:t>Visualizations in R</a:t>
            </a:r>
          </a:p>
        </p:txBody>
      </p:sp>
      <p:sp>
        <p:nvSpPr>
          <p:cNvPr id="3" name="Content Placeholder 2"/>
          <p:cNvSpPr txBox="1">
            <a:spLocks/>
          </p:cNvSpPr>
          <p:nvPr/>
        </p:nvSpPr>
        <p:spPr>
          <a:xfrm>
            <a:off x="457200" y="1143000"/>
            <a:ext cx="7620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has the capabilities to produce some beautiful and informative graphics!</a:t>
            </a:r>
            <a:endParaRPr lang="en-US" b="0" dirty="0">
              <a:solidFill>
                <a:schemeClr val="tx2"/>
              </a:solidFill>
              <a:latin typeface="Lucida Sans Typewriter" panose="020B0509030504030204" pitchFamily="49"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8889" t="4074" r="5555" b="18889"/>
          <a:stretch/>
        </p:blipFill>
        <p:spPr>
          <a:xfrm rot="5400000">
            <a:off x="688730" y="2435469"/>
            <a:ext cx="3804138" cy="3352800"/>
          </a:xfrm>
          <a:prstGeom prst="rect">
            <a:avLst/>
          </a:prstGeom>
          <a:ln w="19050">
            <a:solidFill>
              <a:schemeClr val="tx1"/>
            </a:solidFill>
          </a:ln>
        </p:spPr>
      </p:pic>
    </p:spTree>
    <p:extLst>
      <p:ext uri="{BB962C8B-B14F-4D97-AF65-F5344CB8AC3E}">
        <p14:creationId xmlns:p14="http://schemas.microsoft.com/office/powerpoint/2010/main" val="22164605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r="48276" b="50000"/>
          <a:stretch/>
        </p:blipFill>
        <p:spPr>
          <a:xfrm>
            <a:off x="152400" y="1104900"/>
            <a:ext cx="4876800" cy="4648200"/>
          </a:xfrm>
          <a:prstGeom prst="rect">
            <a:avLst/>
          </a:prstGeom>
          <a:ln w="12700">
            <a:solidFill>
              <a:schemeClr val="tx1"/>
            </a:solidFill>
          </a:ln>
        </p:spPr>
      </p:pic>
      <p:pic>
        <p:nvPicPr>
          <p:cNvPr id="6" name="Picture 5"/>
          <p:cNvPicPr/>
          <p:nvPr/>
        </p:nvPicPr>
        <p:blipFill rotWithShape="1">
          <a:blip r:embed="rId3"/>
          <a:srcRect l="33751" r="34483" b="50000"/>
          <a:stretch/>
        </p:blipFill>
        <p:spPr>
          <a:xfrm>
            <a:off x="5257800" y="914400"/>
            <a:ext cx="3505200" cy="5486400"/>
          </a:xfrm>
          <a:prstGeom prst="rect">
            <a:avLst/>
          </a:prstGeom>
          <a:ln w="12700">
            <a:solidFill>
              <a:schemeClr val="tx1"/>
            </a:solidFill>
          </a:ln>
        </p:spPr>
      </p:pic>
      <p:sp>
        <p:nvSpPr>
          <p:cNvPr id="7" name="TextBox 6"/>
          <p:cNvSpPr txBox="1"/>
          <p:nvPr/>
        </p:nvSpPr>
        <p:spPr>
          <a:xfrm>
            <a:off x="228600" y="381000"/>
            <a:ext cx="4800600" cy="646331"/>
          </a:xfrm>
          <a:prstGeom prst="rect">
            <a:avLst/>
          </a:prstGeom>
          <a:noFill/>
        </p:spPr>
        <p:txBody>
          <a:bodyPr wrap="square" rtlCol="0">
            <a:spAutoFit/>
          </a:bodyPr>
          <a:lstStyle/>
          <a:p>
            <a:pPr algn="ctr"/>
            <a:r>
              <a:rPr lang="en-CA" dirty="0"/>
              <a:t>Identifying data gaps and visualizing multi-dimensional sampling effort</a:t>
            </a:r>
          </a:p>
        </p:txBody>
      </p:sp>
      <p:sp>
        <p:nvSpPr>
          <p:cNvPr id="8" name="TextBox 7"/>
          <p:cNvSpPr txBox="1"/>
          <p:nvPr/>
        </p:nvSpPr>
        <p:spPr>
          <a:xfrm>
            <a:off x="5257801" y="152401"/>
            <a:ext cx="3505200" cy="646331"/>
          </a:xfrm>
          <a:prstGeom prst="rect">
            <a:avLst/>
          </a:prstGeom>
          <a:noFill/>
        </p:spPr>
        <p:txBody>
          <a:bodyPr wrap="square" rtlCol="0">
            <a:spAutoFit/>
          </a:bodyPr>
          <a:lstStyle/>
          <a:p>
            <a:pPr algn="ctr"/>
            <a:r>
              <a:rPr lang="en-CA" dirty="0"/>
              <a:t>Data exploration and diagnostics using simple visualizations</a:t>
            </a:r>
          </a:p>
        </p:txBody>
      </p:sp>
    </p:spTree>
    <p:extLst>
      <p:ext uri="{BB962C8B-B14F-4D97-AF65-F5344CB8AC3E}">
        <p14:creationId xmlns:p14="http://schemas.microsoft.com/office/powerpoint/2010/main" val="9084699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8693" b="4440"/>
          <a:stretch/>
        </p:blipFill>
        <p:spPr>
          <a:xfrm rot="5400000">
            <a:off x="-350014" y="527200"/>
            <a:ext cx="6491229" cy="5638799"/>
          </a:xfrm>
          <a:prstGeom prst="rect">
            <a:avLst/>
          </a:prstGeom>
          <a:ln w="19050">
            <a:solidFill>
              <a:schemeClr val="tx1"/>
            </a:solidFill>
          </a:ln>
        </p:spPr>
      </p:pic>
      <p:pic>
        <p:nvPicPr>
          <p:cNvPr id="4" name="Picture 3"/>
          <p:cNvPicPr>
            <a:picLocks noChangeAspect="1"/>
          </p:cNvPicPr>
          <p:nvPr/>
        </p:nvPicPr>
        <p:blipFill rotWithShape="1">
          <a:blip r:embed="rId3"/>
          <a:srcRect t="11966" b="6887"/>
          <a:stretch/>
        </p:blipFill>
        <p:spPr>
          <a:xfrm rot="5400000">
            <a:off x="5062548" y="829637"/>
            <a:ext cx="4500937" cy="3043633"/>
          </a:xfrm>
          <a:prstGeom prst="rect">
            <a:avLst/>
          </a:prstGeom>
          <a:ln w="19050">
            <a:solidFill>
              <a:schemeClr val="tx1"/>
            </a:solidFill>
          </a:ln>
        </p:spPr>
      </p:pic>
      <p:sp>
        <p:nvSpPr>
          <p:cNvPr id="7" name="Right Arrow 6"/>
          <p:cNvSpPr/>
          <p:nvPr/>
        </p:nvSpPr>
        <p:spPr>
          <a:xfrm rot="11282766" flipH="1">
            <a:off x="5575981" y="2501146"/>
            <a:ext cx="914519" cy="255509"/>
          </a:xfrm>
          <a:prstGeom prst="rightArrow">
            <a:avLst>
              <a:gd name="adj1" fmla="val 53947"/>
              <a:gd name="adj2" fmla="val 50000"/>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rot="11282766" flipH="1">
            <a:off x="5575981" y="900946"/>
            <a:ext cx="914519" cy="255509"/>
          </a:xfrm>
          <a:prstGeom prst="rightArrow">
            <a:avLst>
              <a:gd name="adj1" fmla="val 53947"/>
              <a:gd name="adj2" fmla="val 50000"/>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5867400" y="4705660"/>
            <a:ext cx="3043633" cy="923330"/>
          </a:xfrm>
          <a:prstGeom prst="rect">
            <a:avLst/>
          </a:prstGeom>
          <a:noFill/>
        </p:spPr>
        <p:txBody>
          <a:bodyPr wrap="square" rtlCol="0">
            <a:spAutoFit/>
          </a:bodyPr>
          <a:lstStyle/>
          <a:p>
            <a:pPr algn="ctr"/>
            <a:r>
              <a:rPr lang="en-CA" dirty="0"/>
              <a:t>Proportional activity levels of mammal species across Cape Breton habitats</a:t>
            </a:r>
          </a:p>
        </p:txBody>
      </p:sp>
    </p:spTree>
    <p:extLst>
      <p:ext uri="{BB962C8B-B14F-4D97-AF65-F5344CB8AC3E}">
        <p14:creationId xmlns:p14="http://schemas.microsoft.com/office/powerpoint/2010/main" val="1879145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496" r="2677" b="6886"/>
          <a:stretch/>
        </p:blipFill>
        <p:spPr>
          <a:xfrm>
            <a:off x="76200" y="1371600"/>
            <a:ext cx="8829916" cy="4727612"/>
          </a:xfrm>
          <a:prstGeom prst="rect">
            <a:avLst/>
          </a:prstGeom>
          <a:ln w="19050">
            <a:solidFill>
              <a:schemeClr val="tx1"/>
            </a:solidFill>
          </a:ln>
        </p:spPr>
      </p:pic>
      <p:sp>
        <p:nvSpPr>
          <p:cNvPr id="5" name="TextBox 4"/>
          <p:cNvSpPr txBox="1"/>
          <p:nvPr/>
        </p:nvSpPr>
        <p:spPr>
          <a:xfrm>
            <a:off x="-6096" y="609600"/>
            <a:ext cx="5867400" cy="646331"/>
          </a:xfrm>
          <a:prstGeom prst="rect">
            <a:avLst/>
          </a:prstGeom>
          <a:noFill/>
        </p:spPr>
        <p:txBody>
          <a:bodyPr wrap="square" rtlCol="0">
            <a:spAutoFit/>
          </a:bodyPr>
          <a:lstStyle/>
          <a:p>
            <a:pPr algn="ctr"/>
            <a:r>
              <a:rPr lang="en-CA" dirty="0"/>
              <a:t>Distribution and size of American eels across habitat gradients in Oakland Lake, Nova Scotia</a:t>
            </a:r>
          </a:p>
        </p:txBody>
      </p:sp>
    </p:spTree>
    <p:extLst>
      <p:ext uri="{BB962C8B-B14F-4D97-AF65-F5344CB8AC3E}">
        <p14:creationId xmlns:p14="http://schemas.microsoft.com/office/powerpoint/2010/main" val="299146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761682"/>
          </a:xfrm>
        </p:spPr>
        <p:txBody>
          <a:bodyPr/>
          <a:lstStyle/>
          <a:p>
            <a:r>
              <a:rPr lang="en-CA" dirty="0"/>
              <a:t>What Can R do?</a:t>
            </a:r>
            <a:endParaRPr lang="en-CA" sz="3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200" r="6800" b="2000"/>
          <a:stretch/>
        </p:blipFill>
        <p:spPr>
          <a:xfrm>
            <a:off x="304800" y="1600200"/>
            <a:ext cx="4438650" cy="4038600"/>
          </a:xfrm>
          <a:prstGeom prst="rect">
            <a:avLst/>
          </a:prstGeom>
          <a:solidFill>
            <a:schemeClr val="bg1"/>
          </a:solidFill>
          <a:ln>
            <a:solidFill>
              <a:schemeClr val="tx1"/>
            </a:solidFill>
          </a:ln>
        </p:spPr>
      </p:pic>
      <p:pic>
        <p:nvPicPr>
          <p:cNvPr id="5" name="Picture 4"/>
          <p:cNvPicPr>
            <a:picLocks noChangeAspect="1"/>
          </p:cNvPicPr>
          <p:nvPr/>
        </p:nvPicPr>
        <p:blipFill>
          <a:blip r:embed="rId3"/>
          <a:stretch>
            <a:fillRect/>
          </a:stretch>
        </p:blipFill>
        <p:spPr>
          <a:xfrm>
            <a:off x="4876800" y="1620078"/>
            <a:ext cx="3853023" cy="2243137"/>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4876800" y="4343400"/>
            <a:ext cx="4015735" cy="457200"/>
          </a:xfrm>
          <a:prstGeom prst="rect">
            <a:avLst/>
          </a:prstGeom>
          <a:ln>
            <a:solidFill>
              <a:schemeClr val="tx1"/>
            </a:solidFill>
          </a:ln>
        </p:spPr>
      </p:pic>
      <p:sp>
        <p:nvSpPr>
          <p:cNvPr id="7" name="Content Placeholder 2"/>
          <p:cNvSpPr>
            <a:spLocks noGrp="1"/>
          </p:cNvSpPr>
          <p:nvPr>
            <p:ph idx="1"/>
          </p:nvPr>
        </p:nvSpPr>
        <p:spPr>
          <a:xfrm>
            <a:off x="304800" y="1143001"/>
            <a:ext cx="4438650" cy="533400"/>
          </a:xfrm>
        </p:spPr>
        <p:txBody>
          <a:bodyPr>
            <a:normAutofit/>
          </a:bodyPr>
          <a:lstStyle/>
          <a:p>
            <a:pPr algn="ctr"/>
            <a:r>
              <a:rPr lang="en-CA" dirty="0"/>
              <a:t>Image Analysis</a:t>
            </a:r>
          </a:p>
        </p:txBody>
      </p:sp>
      <p:sp>
        <p:nvSpPr>
          <p:cNvPr id="8" name="Content Placeholder 2"/>
          <p:cNvSpPr txBox="1">
            <a:spLocks/>
          </p:cNvSpPr>
          <p:nvPr/>
        </p:nvSpPr>
        <p:spPr>
          <a:xfrm>
            <a:off x="4876800" y="1143000"/>
            <a:ext cx="3829050" cy="533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CA" dirty="0"/>
              <a:t>Cryptography</a:t>
            </a:r>
          </a:p>
        </p:txBody>
      </p:sp>
    </p:spTree>
    <p:extLst>
      <p:ext uri="{BB962C8B-B14F-4D97-AF65-F5344CB8AC3E}">
        <p14:creationId xmlns:p14="http://schemas.microsoft.com/office/powerpoint/2010/main" val="1149526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1523999"/>
            <a:ext cx="4585428" cy="3930368"/>
          </a:xfrm>
          <a:prstGeom prst="rect">
            <a:avLst/>
          </a:prstGeom>
          <a:ln w="19050">
            <a:solidFill>
              <a:schemeClr val="tx1"/>
            </a:solidFill>
          </a:ln>
        </p:spPr>
      </p:pic>
      <p:sp>
        <p:nvSpPr>
          <p:cNvPr id="6" name="TextBox 5"/>
          <p:cNvSpPr txBox="1"/>
          <p:nvPr/>
        </p:nvSpPr>
        <p:spPr>
          <a:xfrm>
            <a:off x="228600" y="762000"/>
            <a:ext cx="4585428" cy="646331"/>
          </a:xfrm>
          <a:prstGeom prst="rect">
            <a:avLst/>
          </a:prstGeom>
          <a:noFill/>
        </p:spPr>
        <p:txBody>
          <a:bodyPr wrap="square" rtlCol="0">
            <a:spAutoFit/>
          </a:bodyPr>
          <a:lstStyle/>
          <a:p>
            <a:pPr algn="ctr"/>
            <a:r>
              <a:rPr lang="en-CA" dirty="0"/>
              <a:t>Using morphological ratios in species identification of squid</a:t>
            </a:r>
          </a:p>
        </p:txBody>
      </p:sp>
      <p:sp>
        <p:nvSpPr>
          <p:cNvPr id="7" name="TextBox 6"/>
          <p:cNvSpPr txBox="1"/>
          <p:nvPr/>
        </p:nvSpPr>
        <p:spPr>
          <a:xfrm>
            <a:off x="5019792" y="761999"/>
            <a:ext cx="3743207" cy="646331"/>
          </a:xfrm>
          <a:prstGeom prst="rect">
            <a:avLst/>
          </a:prstGeom>
          <a:noFill/>
        </p:spPr>
        <p:txBody>
          <a:bodyPr wrap="square" rtlCol="0">
            <a:spAutoFit/>
          </a:bodyPr>
          <a:lstStyle/>
          <a:p>
            <a:pPr algn="ctr"/>
            <a:r>
              <a:rPr lang="en-CA" dirty="0"/>
              <a:t>Quantifying social cohesion in skate species in the Bay of Fundy</a:t>
            </a:r>
          </a:p>
        </p:txBody>
      </p:sp>
      <p:pic>
        <p:nvPicPr>
          <p:cNvPr id="8" name="Picture 7"/>
          <p:cNvPicPr>
            <a:picLocks noChangeAspect="1"/>
          </p:cNvPicPr>
          <p:nvPr/>
        </p:nvPicPr>
        <p:blipFill>
          <a:blip r:embed="rId3"/>
          <a:stretch>
            <a:fillRect/>
          </a:stretch>
        </p:blipFill>
        <p:spPr>
          <a:xfrm>
            <a:off x="5019793" y="1523999"/>
            <a:ext cx="3743207" cy="3930368"/>
          </a:xfrm>
          <a:prstGeom prst="rect">
            <a:avLst/>
          </a:prstGeom>
          <a:ln w="19050">
            <a:solidFill>
              <a:schemeClr val="tx1"/>
            </a:solidFill>
          </a:ln>
        </p:spPr>
      </p:pic>
    </p:spTree>
    <p:extLst>
      <p:ext uri="{BB962C8B-B14F-4D97-AF65-F5344CB8AC3E}">
        <p14:creationId xmlns:p14="http://schemas.microsoft.com/office/powerpoint/2010/main" val="38698115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4480"/>
          <a:stretch/>
        </p:blipFill>
        <p:spPr>
          <a:xfrm>
            <a:off x="2590800" y="682908"/>
            <a:ext cx="6254176" cy="5492184"/>
          </a:xfrm>
          <a:prstGeom prst="rect">
            <a:avLst/>
          </a:prstGeom>
          <a:ln w="12700">
            <a:solidFill>
              <a:schemeClr val="tx1"/>
            </a:solidFill>
          </a:ln>
        </p:spPr>
      </p:pic>
      <p:sp>
        <p:nvSpPr>
          <p:cNvPr id="8" name="TextBox 7"/>
          <p:cNvSpPr txBox="1"/>
          <p:nvPr/>
        </p:nvSpPr>
        <p:spPr>
          <a:xfrm>
            <a:off x="0" y="2667000"/>
            <a:ext cx="2590800" cy="1200329"/>
          </a:xfrm>
          <a:prstGeom prst="rect">
            <a:avLst/>
          </a:prstGeom>
          <a:noFill/>
        </p:spPr>
        <p:txBody>
          <a:bodyPr wrap="square" rtlCol="0">
            <a:spAutoFit/>
          </a:bodyPr>
          <a:lstStyle/>
          <a:p>
            <a:pPr algn="ctr"/>
            <a:r>
              <a:rPr lang="en-CA" dirty="0"/>
              <a:t>Winter and Little Skate abundance across tidal cycles, lunar phases, and water depth</a:t>
            </a:r>
          </a:p>
        </p:txBody>
      </p:sp>
    </p:spTree>
    <p:extLst>
      <p:ext uri="{BB962C8B-B14F-4D97-AF65-F5344CB8AC3E}">
        <p14:creationId xmlns:p14="http://schemas.microsoft.com/office/powerpoint/2010/main" val="18171280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00300" y="533400"/>
            <a:ext cx="4114800" cy="646331"/>
          </a:xfrm>
          <a:prstGeom prst="rect">
            <a:avLst/>
          </a:prstGeom>
          <a:noFill/>
        </p:spPr>
        <p:txBody>
          <a:bodyPr wrap="square" rtlCol="0">
            <a:spAutoFit/>
          </a:bodyPr>
          <a:lstStyle/>
          <a:p>
            <a:pPr algn="ctr"/>
            <a:r>
              <a:rPr lang="en-CA" dirty="0"/>
              <a:t>Optimizing efficiency of dung beetle trapping protocols in South Africa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295400"/>
            <a:ext cx="7086600" cy="4906108"/>
          </a:xfrm>
          <a:prstGeom prst="rect">
            <a:avLst/>
          </a:prstGeom>
          <a:ln>
            <a:solidFill>
              <a:schemeClr val="tx1"/>
            </a:solidFill>
          </a:ln>
        </p:spPr>
      </p:pic>
    </p:spTree>
    <p:extLst>
      <p:ext uri="{BB962C8B-B14F-4D97-AF65-F5344CB8AC3E}">
        <p14:creationId xmlns:p14="http://schemas.microsoft.com/office/powerpoint/2010/main" val="678366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base plot</a:t>
            </a:r>
          </a:p>
        </p:txBody>
      </p:sp>
      <p:sp>
        <p:nvSpPr>
          <p:cNvPr id="3"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 comes with built in functions (found in your standard library packages) for producing figures (“base plots”)</a:t>
            </a:r>
          </a:p>
          <a:p>
            <a:pPr marL="342900" indent="-342900">
              <a:buFont typeface="Wingdings" pitchFamily="2" charset="2"/>
              <a:buChar char="q"/>
            </a:pPr>
            <a:r>
              <a:rPr lang="en-US" b="0" dirty="0"/>
              <a:t>First plots made using these functions</a:t>
            </a:r>
          </a:p>
          <a:p>
            <a:pPr marL="342900" indent="-342900">
              <a:buFont typeface="Wingdings" pitchFamily="2" charset="2"/>
              <a:buChar char="q"/>
            </a:pPr>
            <a:r>
              <a:rPr lang="en-US" dirty="0"/>
              <a:t>Pros:</a:t>
            </a:r>
            <a:r>
              <a:rPr lang="en-US" b="0" dirty="0"/>
              <a:t> Robust and fairly simple</a:t>
            </a:r>
          </a:p>
          <a:p>
            <a:pPr marL="342900" indent="-342900">
              <a:buFont typeface="Wingdings" pitchFamily="2" charset="2"/>
              <a:buChar char="q"/>
            </a:pPr>
            <a:r>
              <a:rPr lang="en-US" dirty="0"/>
              <a:t>Cons:</a:t>
            </a:r>
            <a:r>
              <a:rPr lang="en-US" b="0" dirty="0"/>
              <a:t> Methods to add or change aesthetics and complexity aren’t standardized and don’t feel intuitive; lots of extra typing needed and you’ll still rarely achieve clean, high quality plots</a:t>
            </a:r>
          </a:p>
        </p:txBody>
      </p:sp>
    </p:spTree>
    <p:extLst>
      <p:ext uri="{BB962C8B-B14F-4D97-AF65-F5344CB8AC3E}">
        <p14:creationId xmlns:p14="http://schemas.microsoft.com/office/powerpoint/2010/main" val="32359833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fontScale="90000"/>
          </a:bodyPr>
          <a:lstStyle/>
          <a:p>
            <a:r>
              <a:rPr lang="en-CA" sz="4000" dirty="0"/>
              <a:t>Visualizations in R: {</a:t>
            </a:r>
            <a:r>
              <a:rPr lang="en-CA" sz="3300" dirty="0"/>
              <a:t>ggplot2}</a:t>
            </a:r>
          </a:p>
        </p:txBody>
      </p:sp>
      <p:sp>
        <p:nvSpPr>
          <p:cNvPr id="3" name="Content Placeholder 2"/>
          <p:cNvSpPr txBox="1">
            <a:spLocks/>
          </p:cNvSpPr>
          <p:nvPr/>
        </p:nvSpPr>
        <p:spPr>
          <a:xfrm>
            <a:off x="457200" y="1143000"/>
            <a:ext cx="83820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Runs off the basic concept of adding layers to an otherwise blank plot</a:t>
            </a:r>
          </a:p>
          <a:p>
            <a:pPr marL="342900" indent="-342900">
              <a:buFont typeface="Wingdings" pitchFamily="2" charset="2"/>
              <a:buChar char="q"/>
            </a:pPr>
            <a:r>
              <a:rPr lang="en-US" dirty="0"/>
              <a:t>Pros:</a:t>
            </a:r>
            <a:r>
              <a:rPr lang="en-US" b="0" dirty="0"/>
              <a:t> Methods to add or change aesthetics and complexity are fairly standardized (clear patterns in the code!) and feel like they ‘make sense’, </a:t>
            </a:r>
            <a:r>
              <a:rPr lang="en-US" b="0" i="1" dirty="0"/>
              <a:t>and</a:t>
            </a:r>
            <a:r>
              <a:rPr lang="en-US" b="0" dirty="0"/>
              <a:t> </a:t>
            </a:r>
            <a:r>
              <a:rPr lang="en-US" b="0" dirty="0" err="1"/>
              <a:t>ggplots</a:t>
            </a:r>
            <a:r>
              <a:rPr lang="en-US" b="0" dirty="0"/>
              <a:t> can be contained in objects</a:t>
            </a:r>
          </a:p>
          <a:p>
            <a:pPr marL="342900" indent="-342900">
              <a:buFont typeface="Wingdings" pitchFamily="2" charset="2"/>
              <a:buChar char="q"/>
            </a:pPr>
            <a:r>
              <a:rPr lang="en-US" dirty="0"/>
              <a:t>Cons: </a:t>
            </a:r>
            <a:r>
              <a:rPr lang="en-US" b="0" dirty="0"/>
              <a:t>For beginners, the code can initially look intimidating; specific limits in customizing plots (Wickham says “single Y axis only!”)</a:t>
            </a:r>
          </a:p>
        </p:txBody>
      </p:sp>
    </p:spTree>
    <p:extLst>
      <p:ext uri="{BB962C8B-B14F-4D97-AF65-F5344CB8AC3E}">
        <p14:creationId xmlns:p14="http://schemas.microsoft.com/office/powerpoint/2010/main" val="604942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t>When do I use base plot?</a:t>
            </a:r>
            <a:endParaRPr lang="en-CA" sz="3300" dirty="0"/>
          </a:p>
        </p:txBody>
      </p:sp>
      <p:sp>
        <p:nvSpPr>
          <p:cNvPr id="4" name="Content Placeholder 2"/>
          <p:cNvSpPr txBox="1">
            <a:spLocks/>
          </p:cNvSpPr>
          <p:nvPr/>
        </p:nvSpPr>
        <p:spPr>
          <a:xfrm>
            <a:off x="457200" y="1143000"/>
            <a:ext cx="86868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Quickly checking your dataset for quality or summary information</a:t>
            </a:r>
          </a:p>
          <a:p>
            <a:pPr marL="342900" indent="-342900">
              <a:buFont typeface="Wingdings" pitchFamily="2" charset="2"/>
              <a:buChar char="q"/>
            </a:pPr>
            <a:r>
              <a:rPr lang="en-US" b="0" dirty="0"/>
              <a:t>Diagnostic plots (modelling)</a:t>
            </a:r>
          </a:p>
          <a:p>
            <a:endParaRPr lang="en-US" b="0" dirty="0"/>
          </a:p>
          <a:p>
            <a:r>
              <a:rPr lang="en-CA" b="0" dirty="0">
                <a:solidFill>
                  <a:srgbClr val="00B050"/>
                </a:solidFill>
                <a:latin typeface="Lucida Sans Typewriter" panose="020B0509030504030204" pitchFamily="49" charset="0"/>
              </a:rPr>
              <a:t># plot(): scatterplot, 2 numeric vectors</a:t>
            </a:r>
          </a:p>
          <a:p>
            <a:r>
              <a:rPr lang="en-US" b="0" dirty="0">
                <a:solidFill>
                  <a:schemeClr val="tx2"/>
                </a:solidFill>
                <a:latin typeface="Lucida Sans Typewriter" panose="020B0509030504030204" pitchFamily="49" charset="0"/>
              </a:rPr>
              <a:t>plot(x=</a:t>
            </a:r>
            <a:r>
              <a:rPr lang="en-US" b="0" dirty="0" err="1">
                <a:solidFill>
                  <a:schemeClr val="tx2"/>
                </a:solidFill>
                <a:latin typeface="Lucida Sans Typewriter" panose="020B0509030504030204" pitchFamily="49" charset="0"/>
              </a:rPr>
              <a:t>mydata$length</a:t>
            </a:r>
            <a:r>
              <a:rPr lang="en-US" b="0" dirty="0">
                <a:solidFill>
                  <a:schemeClr val="tx2"/>
                </a:solidFill>
                <a:latin typeface="Lucida Sans Typewriter" panose="020B0509030504030204" pitchFamily="49" charset="0"/>
              </a:rPr>
              <a:t>, y=</a:t>
            </a:r>
            <a:r>
              <a:rPr lang="en-US" b="0" dirty="0" err="1">
                <a:solidFill>
                  <a:schemeClr val="tx2"/>
                </a:solidFill>
                <a:latin typeface="Lucida Sans Typewriter" panose="020B0509030504030204" pitchFamily="49" charset="0"/>
              </a:rPr>
              <a:t>mydata$weight</a:t>
            </a:r>
            <a:r>
              <a:rPr lang="en-US" b="0" dirty="0">
                <a:solidFill>
                  <a:schemeClr val="tx2"/>
                </a:solidFill>
                <a:latin typeface="Lucida Sans Typewriter" panose="020B0509030504030204" pitchFamily="49" charset="0"/>
              </a:rPr>
              <a:t>)</a:t>
            </a:r>
          </a:p>
          <a:p>
            <a:r>
              <a:rPr lang="en-CA" b="0" dirty="0">
                <a:solidFill>
                  <a:srgbClr val="00B050"/>
                </a:solidFill>
                <a:latin typeface="Lucida Sans Typewriter" panose="020B0509030504030204" pitchFamily="49" charset="0"/>
              </a:rPr>
              <a:t># plot(): boxplot, 1 numeric vector, 1 factor vector</a:t>
            </a:r>
          </a:p>
          <a:p>
            <a:r>
              <a:rPr lang="en-US" b="0" dirty="0">
                <a:solidFill>
                  <a:schemeClr val="tx2"/>
                </a:solidFill>
                <a:latin typeface="Lucida Sans Typewriter" panose="020B0509030504030204" pitchFamily="49" charset="0"/>
              </a:rPr>
              <a:t>plot(x=</a:t>
            </a:r>
            <a:r>
              <a:rPr lang="en-US" b="0" dirty="0" err="1">
                <a:solidFill>
                  <a:schemeClr val="tx2"/>
                </a:solidFill>
                <a:latin typeface="Lucida Sans Typewriter" panose="020B0509030504030204" pitchFamily="49" charset="0"/>
              </a:rPr>
              <a:t>mydata$sex</a:t>
            </a:r>
            <a:r>
              <a:rPr lang="en-US" b="0" dirty="0">
                <a:solidFill>
                  <a:schemeClr val="tx2"/>
                </a:solidFill>
                <a:latin typeface="Lucida Sans Typewriter" panose="020B0509030504030204" pitchFamily="49" charset="0"/>
              </a:rPr>
              <a:t>, y=</a:t>
            </a:r>
            <a:r>
              <a:rPr lang="en-US" b="0" dirty="0" err="1">
                <a:solidFill>
                  <a:schemeClr val="tx2"/>
                </a:solidFill>
                <a:latin typeface="Lucida Sans Typewriter" panose="020B0509030504030204" pitchFamily="49" charset="0"/>
              </a:rPr>
              <a:t>mydata$length</a:t>
            </a:r>
            <a:r>
              <a:rPr lang="en-US" b="0" dirty="0">
                <a:solidFill>
                  <a:schemeClr val="tx2"/>
                </a:solidFill>
                <a:latin typeface="Lucida Sans Typewriter" panose="020B0509030504030204" pitchFamily="49" charset="0"/>
              </a:rPr>
              <a:t>)</a:t>
            </a:r>
          </a:p>
          <a:p>
            <a:r>
              <a:rPr lang="en-CA" b="0" dirty="0">
                <a:solidFill>
                  <a:srgbClr val="00B050"/>
                </a:solidFill>
                <a:latin typeface="Lucida Sans Typewriter" panose="020B0509030504030204" pitchFamily="49" charset="0"/>
              </a:rPr>
              <a:t># boxplot(): boxplot, 1 numeric vector, 1 factor vector</a:t>
            </a:r>
          </a:p>
          <a:p>
            <a:r>
              <a:rPr lang="en-US" b="0" dirty="0">
                <a:solidFill>
                  <a:schemeClr val="tx2"/>
                </a:solidFill>
                <a:latin typeface="Lucida Sans Typewriter" panose="020B0509030504030204" pitchFamily="49" charset="0"/>
              </a:rPr>
              <a:t>boxplot(</a:t>
            </a:r>
            <a:r>
              <a:rPr lang="en-US" b="0">
                <a:solidFill>
                  <a:schemeClr val="tx2"/>
                </a:solidFill>
                <a:latin typeface="Lucida Sans Typewriter" panose="020B0509030504030204" pitchFamily="49" charset="0"/>
              </a:rPr>
              <a:t>mydata$length~mydata$sex</a:t>
            </a:r>
            <a:r>
              <a:rPr lang="en-US" b="0" dirty="0">
                <a:solidFill>
                  <a:schemeClr val="tx2"/>
                </a:solidFill>
                <a:latin typeface="Lucida Sans Typewriter" panose="020B0509030504030204" pitchFamily="49" charset="0"/>
              </a:rPr>
              <a:t>)</a:t>
            </a:r>
          </a:p>
          <a:p>
            <a:r>
              <a:rPr lang="en-CA" b="0" dirty="0">
                <a:solidFill>
                  <a:srgbClr val="00B050"/>
                </a:solidFill>
                <a:latin typeface="Lucida Sans Typewriter" panose="020B0509030504030204" pitchFamily="49" charset="0"/>
              </a:rPr>
              <a:t># hist(): histogram, 1 numeric vector</a:t>
            </a:r>
          </a:p>
          <a:p>
            <a:r>
              <a:rPr lang="en-US" b="0" dirty="0">
                <a:solidFill>
                  <a:schemeClr val="tx2"/>
                </a:solidFill>
                <a:latin typeface="Lucida Sans Typewriter" panose="020B0509030504030204" pitchFamily="49" charset="0"/>
              </a:rPr>
              <a:t>hist(</a:t>
            </a:r>
            <a:r>
              <a:rPr lang="en-US" b="0" dirty="0" err="1">
                <a:solidFill>
                  <a:schemeClr val="tx2"/>
                </a:solidFill>
                <a:latin typeface="Lucida Sans Typewriter" panose="020B0509030504030204" pitchFamily="49" charset="0"/>
              </a:rPr>
              <a:t>mydata$length</a:t>
            </a:r>
            <a:r>
              <a:rPr lang="en-US" b="0" dirty="0">
                <a:solidFill>
                  <a:schemeClr val="tx2"/>
                </a:solidFill>
                <a:latin typeface="Lucida Sans Typewriter" panose="020B0509030504030204" pitchFamily="49" charset="0"/>
              </a:rPr>
              <a:t>)</a:t>
            </a:r>
            <a:endParaRPr lang="en-US" b="0" dirty="0"/>
          </a:p>
        </p:txBody>
      </p:sp>
    </p:spTree>
    <p:extLst>
      <p:ext uri="{BB962C8B-B14F-4D97-AF65-F5344CB8AC3E}">
        <p14:creationId xmlns:p14="http://schemas.microsoft.com/office/powerpoint/2010/main" val="2945556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5"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spTree>
    <p:extLst>
      <p:ext uri="{BB962C8B-B14F-4D97-AF65-F5344CB8AC3E}">
        <p14:creationId xmlns:p14="http://schemas.microsoft.com/office/powerpoint/2010/main" val="36343428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430887"/>
          </a:xfrm>
          <a:prstGeom prst="rect">
            <a:avLst/>
          </a:prstGeom>
          <a:noFill/>
        </p:spPr>
        <p:txBody>
          <a:bodyPr wrap="square" rtlCol="0">
            <a:spAutoFit/>
          </a:bodyPr>
          <a:lstStyle/>
          <a:p>
            <a:r>
              <a:rPr lang="en-CA" sz="2200" dirty="0"/>
              <a:t>Sets up the plotting space</a:t>
            </a:r>
          </a:p>
        </p:txBody>
      </p:sp>
    </p:spTree>
    <p:extLst>
      <p:ext uri="{BB962C8B-B14F-4D97-AF65-F5344CB8AC3E}">
        <p14:creationId xmlns:p14="http://schemas.microsoft.com/office/powerpoint/2010/main" val="4557556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769441"/>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012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1682"/>
          </a:xfrm>
        </p:spPr>
        <p:txBody>
          <a:bodyPr>
            <a:normAutofit/>
          </a:bodyPr>
          <a:lstStyle/>
          <a:p>
            <a:r>
              <a:rPr lang="en-CA" sz="4000" dirty="0">
                <a:solidFill>
                  <a:srgbClr val="C00000"/>
                </a:solidFill>
              </a:rPr>
              <a:t>When do I use </a:t>
            </a:r>
            <a:r>
              <a:rPr lang="en-CA" sz="4000" dirty="0" err="1">
                <a:solidFill>
                  <a:srgbClr val="C00000"/>
                </a:solidFill>
              </a:rPr>
              <a:t>ggplot</a:t>
            </a:r>
            <a:r>
              <a:rPr lang="en-CA" sz="4000" dirty="0">
                <a:solidFill>
                  <a:srgbClr val="C00000"/>
                </a:solidFill>
              </a:rPr>
              <a:t>?</a:t>
            </a:r>
            <a:endParaRPr lang="en-CA" sz="3300" dirty="0">
              <a:solidFill>
                <a:srgbClr val="C00000"/>
              </a:solidFill>
            </a:endParaRPr>
          </a:p>
        </p:txBody>
      </p:sp>
      <p:sp>
        <p:nvSpPr>
          <p:cNvPr id="4" name="Content Placeholder 2"/>
          <p:cNvSpPr txBox="1">
            <a:spLocks/>
          </p:cNvSpPr>
          <p:nvPr/>
        </p:nvSpPr>
        <p:spPr>
          <a:xfrm>
            <a:off x="457200" y="1143000"/>
            <a:ext cx="8229600" cy="5257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Wingdings" pitchFamily="2" charset="2"/>
              <a:buChar char="q"/>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Wingdings" pitchFamily="2" charset="2"/>
              <a:buChar char="q"/>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q"/>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b="0" dirty="0"/>
              <a:t>Every other time… when you want complex and/or high quality figures!</a:t>
            </a:r>
          </a:p>
          <a:p>
            <a:pPr marL="342900" indent="-342900">
              <a:buFont typeface="Wingdings" pitchFamily="2" charset="2"/>
              <a:buChar char="q"/>
            </a:pPr>
            <a:r>
              <a:rPr lang="en-US" b="0" dirty="0"/>
              <a:t>Adding layers to a blank slate</a:t>
            </a:r>
          </a:p>
          <a:p>
            <a:endParaRPr lang="en-US" b="0" dirty="0"/>
          </a:p>
          <a:p>
            <a:endParaRPr lang="en-US" b="0" dirty="0"/>
          </a:p>
          <a:p>
            <a:endParaRPr lang="en-US" b="0" dirty="0"/>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ggplot</a:t>
            </a:r>
            <a:r>
              <a:rPr lang="en-US" b="0" dirty="0">
                <a:solidFill>
                  <a:srgbClr val="C00000"/>
                </a:solidFill>
                <a:latin typeface="Lucida Sans Typewriter" panose="020B0509030504030204" pitchFamily="49" charset="0"/>
              </a:rPr>
              <a:t>(</a:t>
            </a:r>
            <a:r>
              <a:rPr lang="en-US" b="0" dirty="0" err="1">
                <a:solidFill>
                  <a:srgbClr val="C00000"/>
                </a:solidFill>
                <a:latin typeface="Lucida Sans Typewriter" panose="020B0509030504030204" pitchFamily="49" charset="0"/>
              </a:rPr>
              <a:t>mydata</a:t>
            </a:r>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aes</a:t>
            </a:r>
            <a:r>
              <a:rPr lang="en-US" b="0" dirty="0">
                <a:solidFill>
                  <a:srgbClr val="C00000"/>
                </a:solidFill>
                <a:latin typeface="Lucida Sans Typewriter" panose="020B0509030504030204" pitchFamily="49" charset="0"/>
              </a:rPr>
              <a:t>(x=length, y=mass))+</a:t>
            </a:r>
          </a:p>
          <a:p>
            <a:r>
              <a:rPr lang="en-US" b="0" dirty="0">
                <a:solidFill>
                  <a:srgbClr val="C00000"/>
                </a:solidFill>
                <a:latin typeface="Lucida Sans Typewriter" panose="020B0509030504030204" pitchFamily="49" charset="0"/>
              </a:rPr>
              <a:t>		</a:t>
            </a:r>
            <a:r>
              <a:rPr lang="en-US" b="0" dirty="0" err="1">
                <a:solidFill>
                  <a:srgbClr val="C00000"/>
                </a:solidFill>
                <a:latin typeface="Lucida Sans Typewriter" panose="020B0509030504030204" pitchFamily="49" charset="0"/>
              </a:rPr>
              <a:t>geom_point</a:t>
            </a:r>
            <a:r>
              <a:rPr lang="en-US" b="0" dirty="0">
                <a:solidFill>
                  <a:srgbClr val="C00000"/>
                </a:solidFill>
                <a:latin typeface="Lucida Sans Typewriter" panose="020B0509030504030204" pitchFamily="49" charset="0"/>
              </a:rPr>
              <a:t>()</a:t>
            </a:r>
          </a:p>
        </p:txBody>
      </p:sp>
      <p:cxnSp>
        <p:nvCxnSpPr>
          <p:cNvPr id="7" name="Straight Arrow Connector 6"/>
          <p:cNvCxnSpPr/>
          <p:nvPr/>
        </p:nvCxnSpPr>
        <p:spPr>
          <a:xfrm>
            <a:off x="1828800" y="2819400"/>
            <a:ext cx="0" cy="838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7800" y="2354759"/>
            <a:ext cx="7325361" cy="1446550"/>
          </a:xfrm>
          <a:prstGeom prst="rect">
            <a:avLst/>
          </a:prstGeom>
          <a:noFill/>
        </p:spPr>
        <p:txBody>
          <a:bodyPr wrap="square" rtlCol="0">
            <a:spAutoFit/>
          </a:bodyPr>
          <a:lstStyle/>
          <a:p>
            <a:r>
              <a:rPr lang="en-CA" sz="2200" dirty="0"/>
              <a:t>Sets up the plotting space</a:t>
            </a:r>
          </a:p>
          <a:p>
            <a:r>
              <a:rPr lang="en-CA" sz="2200" dirty="0"/>
              <a:t>	Specifies that </a:t>
            </a:r>
            <a:r>
              <a:rPr lang="en-CA" sz="2200" dirty="0" err="1">
                <a:solidFill>
                  <a:srgbClr val="C00000"/>
                </a:solidFill>
                <a:latin typeface="Lucida Sans Typewriter" panose="020B0509030504030204" pitchFamily="49" charset="0"/>
              </a:rPr>
              <a:t>mydata</a:t>
            </a:r>
            <a:r>
              <a:rPr lang="en-CA" sz="2200" dirty="0"/>
              <a:t> will be used</a:t>
            </a:r>
          </a:p>
          <a:p>
            <a:r>
              <a:rPr lang="en-CA" sz="2200" dirty="0"/>
              <a:t>		 Want </a:t>
            </a:r>
            <a:r>
              <a:rPr lang="en-CA" sz="2200" dirty="0">
                <a:solidFill>
                  <a:srgbClr val="C00000"/>
                </a:solidFill>
                <a:latin typeface="Lucida Sans Typewriter" panose="020B0509030504030204" pitchFamily="49" charset="0"/>
              </a:rPr>
              <a:t>length</a:t>
            </a:r>
            <a:r>
              <a:rPr lang="en-CA" sz="2200" dirty="0"/>
              <a:t> on x axis, </a:t>
            </a:r>
            <a:r>
              <a:rPr lang="en-CA" sz="2200" dirty="0">
                <a:solidFill>
                  <a:srgbClr val="C00000"/>
                </a:solidFill>
                <a:latin typeface="Lucida Sans Typewriter" panose="020B0509030504030204" pitchFamily="49" charset="0"/>
              </a:rPr>
              <a:t>mass</a:t>
            </a:r>
            <a:r>
              <a:rPr lang="en-CA" sz="2200" dirty="0"/>
              <a:t> on y		</a:t>
            </a:r>
          </a:p>
        </p:txBody>
      </p:sp>
      <p:cxnSp>
        <p:nvCxnSpPr>
          <p:cNvPr id="10" name="Straight Arrow Connector 9"/>
          <p:cNvCxnSpPr/>
          <p:nvPr/>
        </p:nvCxnSpPr>
        <p:spPr>
          <a:xfrm>
            <a:off x="3048000" y="3124200"/>
            <a:ext cx="0" cy="533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81800" y="3390900"/>
            <a:ext cx="0" cy="3429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256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25426</TotalTime>
  <Words>6764</Words>
  <Application>Microsoft Office PowerPoint</Application>
  <PresentationFormat>On-screen Show (4:3)</PresentationFormat>
  <Paragraphs>1123</Paragraphs>
  <Slides>109</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Arial Black</vt:lpstr>
      <vt:lpstr>Calibri</vt:lpstr>
      <vt:lpstr>Lucida Sans Typewriter</vt:lpstr>
      <vt:lpstr>Wingdings</vt:lpstr>
      <vt:lpstr>Essential</vt:lpstr>
      <vt:lpstr>PowerPoint Presentation</vt:lpstr>
      <vt:lpstr>R is taking over science!</vt:lpstr>
      <vt:lpstr>What Can R do?</vt:lpstr>
      <vt:lpstr>What Can R do?</vt:lpstr>
      <vt:lpstr>What Can R do?</vt:lpstr>
      <vt:lpstr>What Can R do?</vt:lpstr>
      <vt:lpstr>What Can R do?</vt:lpstr>
      <vt:lpstr>What Can R do?</vt:lpstr>
      <vt:lpstr>What Can R do?</vt:lpstr>
      <vt:lpstr>Resources https://github.com/DanielleQuinn/MaineCourse</vt:lpstr>
      <vt:lpstr>Workshop outline</vt:lpstr>
      <vt:lpstr>Workshop outline</vt:lpstr>
      <vt:lpstr>PowerPoint Presentation</vt:lpstr>
      <vt:lpstr>Exercise 1.1</vt:lpstr>
      <vt:lpstr>Our first look at rstudio</vt:lpstr>
      <vt:lpstr>Our first look at rstudio</vt:lpstr>
      <vt:lpstr>R basics: input and output</vt:lpstr>
      <vt:lpstr>R basics: R is a calculator</vt:lpstr>
      <vt:lpstr>R basics: R is a calculator</vt:lpstr>
      <vt:lpstr>R basics: functions</vt:lpstr>
      <vt:lpstr>R basics: functions</vt:lpstr>
      <vt:lpstr>R basics: functions</vt:lpstr>
      <vt:lpstr>R basics: functions</vt:lpstr>
      <vt:lpstr>R basics: functions</vt:lpstr>
      <vt:lpstr>R basics: functions</vt:lpstr>
      <vt:lpstr>R basics: {packages}</vt:lpstr>
      <vt:lpstr>R basics: Help pages</vt:lpstr>
      <vt:lpstr>Exercise 1.2</vt:lpstr>
      <vt:lpstr>R basics: objects</vt:lpstr>
      <vt:lpstr>R basics: objects (scalars)</vt:lpstr>
      <vt:lpstr>R basics: objects (scalars)</vt:lpstr>
      <vt:lpstr>R basics: objects (vectors)</vt:lpstr>
      <vt:lpstr>R basics: objects (vectors)</vt:lpstr>
      <vt:lpstr>R basics: data classes</vt:lpstr>
      <vt:lpstr>R basics: data classes</vt:lpstr>
      <vt:lpstr>R basics: data classes</vt:lpstr>
      <vt:lpstr>R basics: nas</vt:lpstr>
      <vt:lpstr>best practices: Objects</vt:lpstr>
      <vt:lpstr>Exercise 1.3</vt:lpstr>
      <vt:lpstr>R basics: Indexing</vt:lpstr>
      <vt:lpstr>R basics: indexing</vt:lpstr>
      <vt:lpstr>R basics: indexing</vt:lpstr>
      <vt:lpstr>R basics: indexing</vt:lpstr>
      <vt:lpstr>R basics: conditional indexing</vt:lpstr>
      <vt:lpstr>R basics: conditional indexing</vt:lpstr>
      <vt:lpstr>R basics: conditional indexing</vt:lpstr>
      <vt:lpstr>R basics: conditional indexing</vt:lpstr>
      <vt:lpstr>R basics: conditional indexing</vt:lpstr>
      <vt:lpstr>Exercise 1.4</vt:lpstr>
      <vt:lpstr>PowerPoint Presentation</vt:lpstr>
      <vt:lpstr>best practices: R SCRIPT</vt:lpstr>
      <vt:lpstr>Working directory</vt:lpstr>
      <vt:lpstr>best practices: DATA</vt:lpstr>
      <vt:lpstr>Getting started</vt:lpstr>
      <vt:lpstr>Problems importing data</vt:lpstr>
      <vt:lpstr>Problems importing data</vt:lpstr>
      <vt:lpstr>Data frames: basics</vt:lpstr>
      <vt:lpstr>Exercise 1.5</vt:lpstr>
      <vt:lpstr>Common data issues</vt:lpstr>
      <vt:lpstr>Common data issues</vt:lpstr>
      <vt:lpstr>Data frames: structure</vt:lpstr>
      <vt:lpstr>1. each column is a vector</vt:lpstr>
      <vt:lpstr>1. each column is a vector</vt:lpstr>
      <vt:lpstr>1. each column is a vector</vt:lpstr>
      <vt:lpstr>2. Two dimensional</vt:lpstr>
      <vt:lpstr>2. Two dimensional</vt:lpstr>
      <vt:lpstr>2. Two dimensional</vt:lpstr>
      <vt:lpstr>2. Two dimensional</vt:lpstr>
      <vt:lpstr>Data frames: modifying variables</vt:lpstr>
      <vt:lpstr>Exercise 1.6</vt:lpstr>
      <vt:lpstr>Module 2: Exploring &amp;                       visualizing data</vt:lpstr>
      <vt:lpstr>Dates</vt:lpstr>
      <vt:lpstr>best practices: DATes</vt:lpstr>
      <vt:lpstr>DatEs: lubridate::dmy()</vt:lpstr>
      <vt:lpstr>Exercise 2.1</vt:lpstr>
      <vt:lpstr>PowerPoint Presentation</vt:lpstr>
      <vt:lpstr>Summary Stats: methods</vt:lpstr>
      <vt:lpstr>Summary stats: {dplyr}</vt:lpstr>
      <vt:lpstr>Summary stats: {dplyr}</vt:lpstr>
      <vt:lpstr>Summary stats: {dplyr}</vt:lpstr>
      <vt:lpstr>Summary stats: {dplyr}</vt:lpstr>
      <vt:lpstr>Exercise 2.2</vt:lpstr>
      <vt:lpstr>Summary stats: overview</vt:lpstr>
      <vt:lpstr>Visualizations in R</vt:lpstr>
      <vt:lpstr>Visualizations in R</vt:lpstr>
      <vt:lpstr>Visualizations in R</vt:lpstr>
      <vt:lpstr>PowerPoint Presentation</vt:lpstr>
      <vt:lpstr>PowerPoint Presentation</vt:lpstr>
      <vt:lpstr>PowerPoint Presentation</vt:lpstr>
      <vt:lpstr>PowerPoint Presentation</vt:lpstr>
      <vt:lpstr>PowerPoint Presentation</vt:lpstr>
      <vt:lpstr>PowerPoint Presentation</vt:lpstr>
      <vt:lpstr>Visualizations in R: base plot</vt:lpstr>
      <vt:lpstr>Visualizations in R: {ggplot2}</vt:lpstr>
      <vt:lpstr>When do I use base plot?</vt:lpstr>
      <vt:lpstr>When do I use ggplot?</vt:lpstr>
      <vt:lpstr>When do I use ggplot?</vt:lpstr>
      <vt:lpstr>When do I use ggplot?</vt:lpstr>
      <vt:lpstr>When do I use ggplot?</vt:lpstr>
      <vt:lpstr>When do I use ggplot?</vt:lpstr>
      <vt:lpstr>When do I use ggplot?</vt:lpstr>
      <vt:lpstr>Visualizations in R: {ggplot2}</vt:lpstr>
      <vt:lpstr>Visualizations in R: {ggplot2}</vt:lpstr>
      <vt:lpstr>Visualizations in R: {ggplot2}</vt:lpstr>
      <vt:lpstr>Visualizations in R: {ggplot2}</vt:lpstr>
      <vt:lpstr>Visualizations in R: {ggplot2}</vt:lpstr>
      <vt:lpstr>Exercise 2.3</vt:lpstr>
      <vt:lpstr>PowerPoint Presentation</vt:lpstr>
      <vt:lpstr>Exercise 3.1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reviewer</dc:creator>
  <cp:lastModifiedBy>Danielle Quinn</cp:lastModifiedBy>
  <cp:revision>414</cp:revision>
  <dcterms:created xsi:type="dcterms:W3CDTF">2012-03-27T11:09:44Z</dcterms:created>
  <dcterms:modified xsi:type="dcterms:W3CDTF">2016-09-14T00:45:11Z</dcterms:modified>
</cp:coreProperties>
</file>